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61" r:id="rId5"/>
    <p:sldId id="259" r:id="rId6"/>
    <p:sldId id="260" r:id="rId7"/>
    <p:sldId id="262" r:id="rId8"/>
    <p:sldId id="273" r:id="rId9"/>
    <p:sldId id="264" r:id="rId10"/>
    <p:sldId id="266" r:id="rId11"/>
    <p:sldId id="265" r:id="rId12"/>
    <p:sldId id="267" r:id="rId13"/>
    <p:sldId id="268" r:id="rId14"/>
    <p:sldId id="269" r:id="rId15"/>
    <p:sldId id="270" r:id="rId16"/>
    <p:sldId id="271" r:id="rId17"/>
    <p:sldId id="272"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5089" autoAdjust="0"/>
  </p:normalViewPr>
  <p:slideViewPr>
    <p:cSldViewPr>
      <p:cViewPr varScale="1">
        <p:scale>
          <a:sx n="79" d="100"/>
          <a:sy n="79" d="100"/>
        </p:scale>
        <p:origin x="89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596F18-EC62-4385-B74A-EBF42991E8DE}" type="datetimeFigureOut">
              <a:rPr lang="en-US" smtClean="0"/>
              <a:t>12/16/2018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4FA4F5-1D99-4030-AE6C-7860A126A196}" type="slidenum">
              <a:rPr lang="en-US" smtClean="0"/>
              <a:t>‹#›</a:t>
            </a:fld>
            <a:endParaRPr lang="en-US" dirty="0"/>
          </a:p>
        </p:txBody>
      </p:sp>
    </p:spTree>
    <p:extLst>
      <p:ext uri="{BB962C8B-B14F-4D97-AF65-F5344CB8AC3E}">
        <p14:creationId xmlns:p14="http://schemas.microsoft.com/office/powerpoint/2010/main" val="2992868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a:t>
            </a:fld>
            <a:endParaRPr lang="en-US" dirty="0"/>
          </a:p>
        </p:txBody>
      </p:sp>
    </p:spTree>
    <p:extLst>
      <p:ext uri="{BB962C8B-B14F-4D97-AF65-F5344CB8AC3E}">
        <p14:creationId xmlns:p14="http://schemas.microsoft.com/office/powerpoint/2010/main" val="3375930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smtClean="0">
                <a:latin typeface="Times New Roman" pitchFamily="18" charset="0"/>
                <a:cs typeface="Times New Roman" pitchFamily="18" charset="0"/>
              </a:rPr>
              <a:t>Welcome</a:t>
            </a:r>
            <a:r>
              <a:rPr lang="en-US" sz="2400" baseline="0" dirty="0" smtClean="0">
                <a:latin typeface="Times New Roman" pitchFamily="18" charset="0"/>
                <a:cs typeface="Times New Roman" pitchFamily="18" charset="0"/>
              </a:rPr>
              <a:t> to my presentation. This presentation will focus on several areas concerning the project  for </a:t>
            </a:r>
            <a:r>
              <a:rPr lang="en-US" sz="2400" dirty="0" smtClean="0">
                <a:latin typeface="Times New Roman" pitchFamily="18" charset="0"/>
                <a:cs typeface="Times New Roman" pitchFamily="18" charset="0"/>
              </a:rPr>
              <a:t>Children transportation company funding. I will be focusing on the following</a:t>
            </a:r>
            <a:r>
              <a:rPr lang="en-US" sz="2400" baseline="0" dirty="0" smtClean="0">
                <a:latin typeface="Times New Roman" pitchFamily="18" charset="0"/>
                <a:cs typeface="Times New Roman" pitchFamily="18" charset="0"/>
              </a:rPr>
              <a:t> aspects:</a:t>
            </a:r>
          </a:p>
          <a:p>
            <a:pPr marL="342900" indent="-342900">
              <a:buFont typeface="Wingdings" pitchFamily="2" charset="2"/>
              <a:buChar char="v"/>
            </a:pPr>
            <a:r>
              <a:rPr lang="en-US" sz="2400" dirty="0" smtClean="0">
                <a:latin typeface="Times New Roman" pitchFamily="18" charset="0"/>
                <a:cs typeface="Times New Roman" pitchFamily="18" charset="0"/>
              </a:rPr>
              <a:t>Executive summary </a:t>
            </a:r>
          </a:p>
          <a:p>
            <a:pPr marL="342900" indent="-342900">
              <a:buFont typeface="Wingdings" pitchFamily="2" charset="2"/>
              <a:buChar char="v"/>
            </a:pPr>
            <a:r>
              <a:rPr lang="en-US" sz="2400" dirty="0" smtClean="0">
                <a:latin typeface="Times New Roman" pitchFamily="18" charset="0"/>
                <a:cs typeface="Times New Roman" pitchFamily="18" charset="0"/>
              </a:rPr>
              <a:t>Information about the company </a:t>
            </a:r>
          </a:p>
          <a:p>
            <a:pPr marL="342900" indent="-342900">
              <a:buFont typeface="Wingdings" pitchFamily="2" charset="2"/>
              <a:buChar char="v"/>
            </a:pPr>
            <a:r>
              <a:rPr lang="en-US" sz="2400" dirty="0" smtClean="0">
                <a:latin typeface="Times New Roman" pitchFamily="18" charset="0"/>
                <a:cs typeface="Times New Roman" pitchFamily="18" charset="0"/>
              </a:rPr>
              <a:t>Marketing plan </a:t>
            </a:r>
          </a:p>
          <a:p>
            <a:pPr marL="342900" indent="-342900">
              <a:buFont typeface="Wingdings" pitchFamily="2" charset="2"/>
              <a:buChar char="v"/>
            </a:pPr>
            <a:r>
              <a:rPr lang="en-US" sz="2400" dirty="0" smtClean="0">
                <a:latin typeface="Times New Roman" pitchFamily="18" charset="0"/>
                <a:cs typeface="Times New Roman" pitchFamily="18" charset="0"/>
              </a:rPr>
              <a:t>Competitor analysis </a:t>
            </a:r>
          </a:p>
          <a:p>
            <a:pPr marL="342900" indent="-342900">
              <a:buFont typeface="Wingdings" pitchFamily="2" charset="2"/>
              <a:buChar char="v"/>
            </a:pPr>
            <a:r>
              <a:rPr lang="en-US" sz="2400" dirty="0" smtClean="0">
                <a:latin typeface="Times New Roman" pitchFamily="18" charset="0"/>
                <a:cs typeface="Times New Roman" pitchFamily="18" charset="0"/>
              </a:rPr>
              <a:t>Income statement </a:t>
            </a:r>
          </a:p>
          <a:p>
            <a:pPr marL="342900" indent="-342900">
              <a:buFont typeface="Wingdings" pitchFamily="2" charset="2"/>
              <a:buChar char="v"/>
            </a:pPr>
            <a:r>
              <a:rPr lang="en-US" sz="2400" dirty="0" smtClean="0">
                <a:latin typeface="Times New Roman" pitchFamily="18" charset="0"/>
                <a:cs typeface="Times New Roman" pitchFamily="18" charset="0"/>
              </a:rPr>
              <a:t>Profit projections </a:t>
            </a:r>
          </a:p>
          <a:p>
            <a:pPr marL="342900" indent="-342900">
              <a:buFont typeface="Wingdings" pitchFamily="2" charset="2"/>
              <a:buChar char="v"/>
            </a:pPr>
            <a:r>
              <a:rPr lang="en-US" sz="2400" dirty="0" smtClean="0">
                <a:latin typeface="Times New Roman" pitchFamily="18" charset="0"/>
                <a:cs typeface="Times New Roman" pitchFamily="18" charset="0"/>
              </a:rPr>
              <a:t>Major assumptions for expenses, sales growth and investment</a:t>
            </a:r>
          </a:p>
          <a:p>
            <a:pPr marL="342900" indent="-342900">
              <a:buFont typeface="Wingdings" pitchFamily="2" charset="2"/>
              <a:buChar char="v"/>
            </a:pPr>
            <a:r>
              <a:rPr lang="en-US" sz="2400" dirty="0" smtClean="0">
                <a:latin typeface="Times New Roman" pitchFamily="18" charset="0"/>
                <a:cs typeface="Times New Roman" pitchFamily="18" charset="0"/>
              </a:rPr>
              <a:t>Funding schedule  </a:t>
            </a:r>
          </a:p>
          <a:p>
            <a:pPr marL="342900" indent="-342900">
              <a:buFont typeface="Wingdings" pitchFamily="2" charset="2"/>
              <a:buChar char="v"/>
            </a:pPr>
            <a:r>
              <a:rPr lang="en-US" sz="2400" dirty="0" smtClean="0">
                <a:latin typeface="Times New Roman" pitchFamily="18" charset="0"/>
                <a:cs typeface="Times New Roman" pitchFamily="18" charset="0"/>
              </a:rPr>
              <a:t>Break even analysis </a:t>
            </a:r>
          </a:p>
          <a:p>
            <a:pPr marL="342900" indent="-342900">
              <a:buFont typeface="Wingdings" pitchFamily="2" charset="2"/>
              <a:buChar char="v"/>
            </a:pPr>
            <a:r>
              <a:rPr lang="en-US" sz="2400" dirty="0" smtClean="0">
                <a:latin typeface="Times New Roman" pitchFamily="18" charset="0"/>
                <a:cs typeface="Times New Roman" pitchFamily="18" charset="0"/>
              </a:rPr>
              <a:t>Expansion of the company  </a:t>
            </a:r>
          </a:p>
          <a:p>
            <a:pPr marL="171450" indent="-171450">
              <a:buFont typeface="Wingdings" pitchFamily="2" charset="2"/>
              <a:buChar char="v"/>
            </a:pPr>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2</a:t>
            </a:fld>
            <a:endParaRPr lang="en-US" dirty="0"/>
          </a:p>
        </p:txBody>
      </p:sp>
    </p:spTree>
    <p:extLst>
      <p:ext uri="{BB962C8B-B14F-4D97-AF65-F5344CB8AC3E}">
        <p14:creationId xmlns:p14="http://schemas.microsoft.com/office/powerpoint/2010/main" val="81351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latin typeface="Times New Roman" pitchFamily="18" charset="0"/>
                <a:cs typeface="Times New Roman" pitchFamily="18" charset="0"/>
              </a:rPr>
              <a:t>This</a:t>
            </a:r>
            <a:r>
              <a:rPr lang="en-US" sz="1200" baseline="0" dirty="0" smtClean="0">
                <a:latin typeface="Times New Roman" pitchFamily="18" charset="0"/>
                <a:cs typeface="Times New Roman" pitchFamily="18" charset="0"/>
              </a:rPr>
              <a:t> is a slide presentation for </a:t>
            </a:r>
            <a:r>
              <a:rPr lang="en-US" sz="1200" dirty="0" smtClean="0">
                <a:latin typeface="Times New Roman" pitchFamily="18" charset="0"/>
                <a:cs typeface="Times New Roman" pitchFamily="18" charset="0"/>
              </a:rPr>
              <a:t>children’s transportation company  to be established </a:t>
            </a:r>
            <a:r>
              <a:rPr lang="en-US" sz="1200" baseline="0" dirty="0" smtClean="0">
                <a:latin typeface="Times New Roman" pitchFamily="18" charset="0"/>
                <a:cs typeface="Times New Roman" pitchFamily="18" charset="0"/>
              </a:rPr>
              <a:t>and requiring </a:t>
            </a:r>
            <a:r>
              <a:rPr lang="en-US" sz="1200" dirty="0" smtClean="0">
                <a:latin typeface="Times New Roman" pitchFamily="18" charset="0"/>
                <a:cs typeface="Times New Roman" pitchFamily="18" charset="0"/>
              </a:rPr>
              <a:t> around $500,000 to be raised for its initial funding. </a:t>
            </a:r>
          </a:p>
          <a:p>
            <a:pPr marL="0" indent="0">
              <a:buNone/>
            </a:pPr>
            <a:r>
              <a:rPr lang="en-US" sz="1200" dirty="0" smtClean="0">
                <a:latin typeface="Times New Roman" pitchFamily="18" charset="0"/>
                <a:cs typeface="Times New Roman" pitchFamily="18" charset="0"/>
              </a:rPr>
              <a:t>The presentation will be based on the marketing plan, an estimate of financial projection as well as an estimation of three year income statement.</a:t>
            </a:r>
          </a:p>
          <a:p>
            <a:pPr marL="0" indent="0">
              <a:buNone/>
            </a:pPr>
            <a:r>
              <a:rPr lang="en-US" sz="1200" dirty="0" smtClean="0">
                <a:latin typeface="Times New Roman" pitchFamily="18" charset="0"/>
                <a:cs typeface="Times New Roman" pitchFamily="18" charset="0"/>
              </a:rPr>
              <a:t>There are some assumptions that will be considered in this project on the sales growth as well as what expenses and investment cost will be incurred  for achieving revenue goals. The funding schedule will be used to show the sources and the use of funds received. The breakeven will be used to show what amount of sales will be needed to reach the expected amount of revenue. The presentation has focused more on the expanding the children’s transportation company internationally which will have some implication to investors decisions. Besides, advantages and disadvantages of the using debts financing versus raising capital by selling company’s stock have been addressed.</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Further, the process of capital venture has been discussed in this presentation. </a:t>
            </a:r>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3</a:t>
            </a:fld>
            <a:endParaRPr lang="en-US" dirty="0"/>
          </a:p>
        </p:txBody>
      </p:sp>
    </p:spTree>
    <p:extLst>
      <p:ext uri="{BB962C8B-B14F-4D97-AF65-F5344CB8AC3E}">
        <p14:creationId xmlns:p14="http://schemas.microsoft.com/office/powerpoint/2010/main" val="3300900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v"/>
            </a:pPr>
            <a:r>
              <a:rPr lang="en-US" dirty="0" smtClean="0"/>
              <a:t>This is description of the company’s information:</a:t>
            </a:r>
          </a:p>
          <a:p>
            <a:pPr marL="171450" indent="-171450">
              <a:buFont typeface="Wingdings" pitchFamily="2" charset="2"/>
              <a:buChar char="v"/>
            </a:pPr>
            <a:endParaRPr lang="en-US" dirty="0" smtClean="0"/>
          </a:p>
          <a:p>
            <a:pPr marL="171450" indent="-171450">
              <a:buFont typeface="Wingdings" pitchFamily="2" charset="2"/>
              <a:buChar char="v"/>
            </a:pPr>
            <a:r>
              <a:rPr lang="en-US" dirty="0" smtClean="0"/>
              <a:t>The children’s distribution company entails picking up a large number of children and taking them to  and school</a:t>
            </a:r>
          </a:p>
          <a:p>
            <a:pPr marL="171450" indent="-171450">
              <a:buFont typeface="Wingdings" pitchFamily="2" charset="2"/>
              <a:buChar char="v"/>
            </a:pPr>
            <a:r>
              <a:rPr lang="en-US" dirty="0" smtClean="0"/>
              <a:t>It will also take children for games.</a:t>
            </a:r>
          </a:p>
          <a:p>
            <a:pPr marL="171450" indent="-171450">
              <a:buFont typeface="Wingdings" pitchFamily="2" charset="2"/>
              <a:buChar char="v"/>
            </a:pPr>
            <a:r>
              <a:rPr lang="en-US" dirty="0" smtClean="0"/>
              <a:t>To offer safe and licensed transport services to pupils and students </a:t>
            </a:r>
          </a:p>
          <a:p>
            <a:pPr marL="171450" indent="-171450">
              <a:buFont typeface="Wingdings" pitchFamily="2" charset="2"/>
              <a:buChar char="v"/>
            </a:pPr>
            <a:r>
              <a:rPr lang="en-US" dirty="0" smtClean="0"/>
              <a:t>It has reliable and safe vehicles that meets every safety requirement. </a:t>
            </a:r>
          </a:p>
          <a:p>
            <a:pPr marL="171450" indent="-171450">
              <a:buFont typeface="Wingdings" pitchFamily="2" charset="2"/>
              <a:buChar char="v"/>
            </a:pPr>
            <a:r>
              <a:rPr lang="en-US" dirty="0" smtClean="0"/>
              <a:t>The estimate start up cost is $500,000</a:t>
            </a:r>
          </a:p>
          <a:p>
            <a:pPr marL="171450" indent="-171450">
              <a:buFont typeface="Wingdings" pitchFamily="2" charset="2"/>
              <a:buChar char="v"/>
            </a:pPr>
            <a:r>
              <a:rPr lang="en-US" dirty="0" smtClean="0"/>
              <a:t>The company  has considerable designs of vehicles </a:t>
            </a:r>
          </a:p>
          <a:p>
            <a:pPr marL="171450" indent="-171450">
              <a:buFont typeface="Wingdings" pitchFamily="2" charset="2"/>
              <a:buChar char="v"/>
            </a:pPr>
            <a:r>
              <a:rPr lang="en-US" dirty="0" smtClean="0"/>
              <a:t>Drivers with  clean licenses.</a:t>
            </a:r>
          </a:p>
          <a:p>
            <a:pPr marL="171450" indent="-171450">
              <a:buFont typeface="Wingdings" pitchFamily="2" charset="2"/>
              <a:buChar char="v"/>
            </a:pPr>
            <a:r>
              <a:rPr lang="en-US" dirty="0" smtClean="0"/>
              <a:t>The budget for ongoing cost of vehicle include the expenses of fueling, maintenance  and consistent leaning of the vehicles</a:t>
            </a:r>
          </a:p>
          <a:p>
            <a:pPr marL="171450" indent="-171450">
              <a:buFont typeface="Wingdings" pitchFamily="2" charset="2"/>
              <a:buChar char="v"/>
            </a:pPr>
            <a:r>
              <a:rPr lang="en-US" dirty="0" smtClean="0"/>
              <a:t>The company  has insurance covers for all the vehicles.</a:t>
            </a:r>
          </a:p>
          <a:p>
            <a:pPr marL="171450" indent="-171450">
              <a:buFont typeface="Wingdings" pitchFamily="2" charset="2"/>
              <a:buChar char="v"/>
            </a:pPr>
            <a:r>
              <a:rPr lang="en-US" dirty="0" smtClean="0"/>
              <a:t>The assistant drivers and  receptionist will perform different duties.</a:t>
            </a:r>
          </a:p>
        </p:txBody>
      </p:sp>
      <p:sp>
        <p:nvSpPr>
          <p:cNvPr id="4" name="Slide Number Placeholder 3"/>
          <p:cNvSpPr>
            <a:spLocks noGrp="1"/>
          </p:cNvSpPr>
          <p:nvPr>
            <p:ph type="sldNum" sz="quarter" idx="10"/>
          </p:nvPr>
        </p:nvSpPr>
        <p:spPr/>
        <p:txBody>
          <a:bodyPr/>
          <a:lstStyle/>
          <a:p>
            <a:fld id="{0D4FA4F5-1D99-4030-AE6C-7860A126A196}" type="slidenum">
              <a:rPr lang="en-US" smtClean="0"/>
              <a:t>4</a:t>
            </a:fld>
            <a:endParaRPr lang="en-US" dirty="0"/>
          </a:p>
        </p:txBody>
      </p:sp>
    </p:spTree>
    <p:extLst>
      <p:ext uri="{BB962C8B-B14F-4D97-AF65-F5344CB8AC3E}">
        <p14:creationId xmlns:p14="http://schemas.microsoft.com/office/powerpoint/2010/main" val="53709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smtClean="0">
                <a:latin typeface="Times New Roman" pitchFamily="18" charset="0"/>
                <a:cs typeface="Times New Roman" pitchFamily="18" charset="0"/>
              </a:rPr>
              <a:t>This slide show the analysis</a:t>
            </a:r>
            <a:r>
              <a:rPr lang="en-US" sz="2400" baseline="0" dirty="0" smtClean="0">
                <a:latin typeface="Times New Roman" pitchFamily="18" charset="0"/>
                <a:cs typeface="Times New Roman" pitchFamily="18" charset="0"/>
              </a:rPr>
              <a:t> of the children’s transportation company marketing plan.</a:t>
            </a:r>
          </a:p>
          <a:p>
            <a:r>
              <a:rPr lang="en-US" sz="2400" dirty="0" smtClean="0">
                <a:latin typeface="Times New Roman" pitchFamily="18" charset="0"/>
                <a:cs typeface="Times New Roman" pitchFamily="18" charset="0"/>
              </a:rPr>
              <a:t>Situational analysis: Offering distribution services in our primary market  </a:t>
            </a:r>
          </a:p>
          <a:p>
            <a:r>
              <a:rPr lang="en-US" sz="2400" dirty="0" smtClean="0">
                <a:latin typeface="Times New Roman" pitchFamily="18" charset="0"/>
                <a:cs typeface="Times New Roman" pitchFamily="18" charset="0"/>
              </a:rPr>
              <a:t>Objectives: Offering transport by use of vehicles such as cars, Uber, busses, lorries and transit.</a:t>
            </a:r>
          </a:p>
          <a:p>
            <a:r>
              <a:rPr lang="en-US" sz="2400" dirty="0" smtClean="0">
                <a:latin typeface="Times New Roman" pitchFamily="18" charset="0"/>
                <a:cs typeface="Times New Roman" pitchFamily="18" charset="0"/>
              </a:rPr>
              <a:t>Marketing strategies: Extensive advertising on the new services provision in marginalized areas</a:t>
            </a:r>
          </a:p>
          <a:p>
            <a:r>
              <a:rPr lang="en-US" sz="2400" dirty="0" smtClean="0">
                <a:latin typeface="Times New Roman" pitchFamily="18" charset="0"/>
                <a:cs typeface="Times New Roman" pitchFamily="18" charset="0"/>
              </a:rPr>
              <a:t>Action plan: to achieve the stated objective, the company is striving to offer unique services.</a:t>
            </a:r>
          </a:p>
          <a:p>
            <a:pPr marL="0" indent="0">
              <a:buNone/>
            </a:pPr>
            <a:r>
              <a:rPr lang="en-US" sz="2400" dirty="0" smtClean="0">
                <a:latin typeface="Times New Roman" pitchFamily="18" charset="0"/>
                <a:cs typeface="Times New Roman" pitchFamily="18" charset="0"/>
              </a:rPr>
              <a:t>Financial analysis: we are expecting $150,000 and project the breakeven for this project within the first two years.</a:t>
            </a:r>
          </a:p>
          <a:p>
            <a:pPr marL="0" indent="0">
              <a:buNone/>
            </a:pPr>
            <a:r>
              <a:rPr lang="en-US" sz="2400" dirty="0" smtClean="0">
                <a:latin typeface="Times New Roman" pitchFamily="18" charset="0"/>
                <a:cs typeface="Times New Roman" pitchFamily="18" charset="0"/>
              </a:rPr>
              <a:t>Contingency plans: in the event of increased competition through advertising, the company will add $50,000 for adverting budget.</a:t>
            </a:r>
          </a:p>
          <a:p>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5</a:t>
            </a:fld>
            <a:endParaRPr lang="en-US" dirty="0"/>
          </a:p>
        </p:txBody>
      </p:sp>
    </p:spTree>
    <p:extLst>
      <p:ext uri="{BB962C8B-B14F-4D97-AF65-F5344CB8AC3E}">
        <p14:creationId xmlns:p14="http://schemas.microsoft.com/office/powerpoint/2010/main" val="3946548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SWOT Analysis of Children’s transportation company</a:t>
            </a:r>
          </a:p>
          <a:p>
            <a:r>
              <a:rPr lang="en-US" sz="1200" dirty="0" smtClean="0">
                <a:latin typeface="Times New Roman" pitchFamily="18" charset="0"/>
                <a:cs typeface="Times New Roman" pitchFamily="18" charset="0"/>
              </a:rPr>
              <a:t>Strength: It is ideal for at-home parents</a:t>
            </a:r>
          </a:p>
          <a:p>
            <a:r>
              <a:rPr lang="en-US" sz="1200" dirty="0" smtClean="0">
                <a:latin typeface="Times New Roman" pitchFamily="18" charset="0"/>
                <a:cs typeface="Times New Roman" pitchFamily="18" charset="0"/>
              </a:rPr>
              <a:t>Weakness: High cost of insurance that may be hard to pay </a:t>
            </a:r>
          </a:p>
          <a:p>
            <a:r>
              <a:rPr lang="en-US" sz="1200" dirty="0" smtClean="0">
                <a:latin typeface="Times New Roman" pitchFamily="18" charset="0"/>
                <a:cs typeface="Times New Roman" pitchFamily="18" charset="0"/>
              </a:rPr>
              <a:t>Opportunities: The company is completely expandable </a:t>
            </a:r>
          </a:p>
          <a:p>
            <a:r>
              <a:rPr lang="en-US" sz="1200" dirty="0" smtClean="0">
                <a:latin typeface="Times New Roman" pitchFamily="18" charset="0"/>
                <a:cs typeface="Times New Roman" pitchFamily="18" charset="0"/>
              </a:rPr>
              <a:t>Threats: Stiff competition due to increasingly high number of schools with school buses</a:t>
            </a:r>
          </a:p>
        </p:txBody>
      </p:sp>
      <p:sp>
        <p:nvSpPr>
          <p:cNvPr id="4" name="Slide Number Placeholder 3"/>
          <p:cNvSpPr>
            <a:spLocks noGrp="1"/>
          </p:cNvSpPr>
          <p:nvPr>
            <p:ph type="sldNum" sz="quarter" idx="10"/>
          </p:nvPr>
        </p:nvSpPr>
        <p:spPr/>
        <p:txBody>
          <a:bodyPr/>
          <a:lstStyle/>
          <a:p>
            <a:fld id="{0D4FA4F5-1D99-4030-AE6C-7860A126A196}" type="slidenum">
              <a:rPr lang="en-US" smtClean="0"/>
              <a:t>6</a:t>
            </a:fld>
            <a:endParaRPr lang="en-US" dirty="0"/>
          </a:p>
        </p:txBody>
      </p:sp>
    </p:spTree>
    <p:extLst>
      <p:ext uri="{BB962C8B-B14F-4D97-AF65-F5344CB8AC3E}">
        <p14:creationId xmlns:p14="http://schemas.microsoft.com/office/powerpoint/2010/main" val="3922283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v"/>
            </a:pPr>
            <a:r>
              <a:rPr lang="en-US" dirty="0" smtClean="0"/>
              <a:t>This slides shows the financial</a:t>
            </a:r>
            <a:r>
              <a:rPr lang="en-US" baseline="0" dirty="0" smtClean="0"/>
              <a:t> projection based on the income statement.</a:t>
            </a:r>
          </a:p>
          <a:p>
            <a:pPr marL="171450" indent="-171450">
              <a:buFont typeface="Wingdings" pitchFamily="2" charset="2"/>
              <a:buChar char="v"/>
            </a:pPr>
            <a:r>
              <a:rPr lang="en-US" baseline="0" dirty="0" smtClean="0"/>
              <a:t>According to this slide, </a:t>
            </a:r>
            <a:r>
              <a:rPr lang="en-US" sz="1200" dirty="0" smtClean="0">
                <a:latin typeface="Times New Roman" pitchFamily="18" charset="0"/>
                <a:cs typeface="Times New Roman" pitchFamily="18" charset="0"/>
              </a:rPr>
              <a:t>Research and development is expected to cost around $1000,000 at the end of this year</a:t>
            </a:r>
          </a:p>
          <a:p>
            <a:pPr marL="171450" indent="-171450">
              <a:buFont typeface="Wingdings" pitchFamily="2" charset="2"/>
              <a:buChar char="v"/>
            </a:pPr>
            <a:r>
              <a:rPr lang="en-US" sz="1200" dirty="0" smtClean="0">
                <a:latin typeface="Times New Roman" pitchFamily="18" charset="0"/>
                <a:cs typeface="Times New Roman" pitchFamily="18" charset="0"/>
              </a:rPr>
              <a:t>Annual costs are expected to increase after every year</a:t>
            </a:r>
          </a:p>
          <a:p>
            <a:pPr>
              <a:buFont typeface="Wingdings" pitchFamily="2" charset="2"/>
              <a:buChar char="v"/>
            </a:pPr>
            <a:r>
              <a:rPr lang="en-US" sz="1200" dirty="0" smtClean="0">
                <a:latin typeface="Times New Roman" pitchFamily="18" charset="0"/>
                <a:cs typeface="Times New Roman" pitchFamily="18" charset="0"/>
              </a:rPr>
              <a:t>It is projected that by after three years (2019-2021), the cumulative profit will amount to $34,540,400</a:t>
            </a:r>
            <a:r>
              <a:rPr lang="en-US" sz="1200" dirty="0" smtClean="0">
                <a:latin typeface="+mn-lt"/>
                <a:cs typeface="+mn-cs"/>
              </a:rPr>
              <a:t>.</a:t>
            </a:r>
            <a:r>
              <a:rPr lang="en-US" sz="1200" dirty="0" smtClean="0">
                <a:latin typeface="Times New Roman" pitchFamily="18" charset="0"/>
                <a:cs typeface="Times New Roman" pitchFamily="18" charset="0"/>
              </a:rPr>
              <a:t> The assumptions for sale growth and investment are that :</a:t>
            </a:r>
          </a:p>
          <a:p>
            <a:pPr>
              <a:buFont typeface="Wingdings" pitchFamily="2" charset="2"/>
              <a:buChar char="v"/>
            </a:pPr>
            <a:r>
              <a:rPr lang="en-US" sz="1200" dirty="0" smtClean="0">
                <a:latin typeface="Times New Roman" pitchFamily="18" charset="0"/>
                <a:cs typeface="Times New Roman" pitchFamily="18" charset="0"/>
              </a:rPr>
              <a:t>There is limited number of school with school bus</a:t>
            </a:r>
          </a:p>
          <a:p>
            <a:pPr>
              <a:buFont typeface="Wingdings" pitchFamily="2" charset="2"/>
              <a:buChar char="v"/>
            </a:pPr>
            <a:r>
              <a:rPr lang="en-US" sz="1200" dirty="0" smtClean="0">
                <a:latin typeface="Times New Roman" pitchFamily="18" charset="0"/>
                <a:cs typeface="Times New Roman" pitchFamily="18" charset="0"/>
              </a:rPr>
              <a:t>Minimal government intervention </a:t>
            </a:r>
          </a:p>
          <a:p>
            <a:pPr>
              <a:buFont typeface="Wingdings" pitchFamily="2" charset="2"/>
              <a:buChar char="v"/>
            </a:pPr>
            <a:r>
              <a:rPr lang="en-US" sz="1200" dirty="0" smtClean="0">
                <a:latin typeface="Times New Roman" pitchFamily="18" charset="0"/>
                <a:cs typeface="Times New Roman" pitchFamily="18" charset="0"/>
              </a:rPr>
              <a:t>High qualified staff </a:t>
            </a:r>
          </a:p>
          <a:p>
            <a:pPr>
              <a:buFont typeface="Wingdings" pitchFamily="2" charset="2"/>
              <a:buChar char="v"/>
            </a:pPr>
            <a:r>
              <a:rPr lang="en-US" sz="1200" dirty="0" smtClean="0">
                <a:latin typeface="Times New Roman" pitchFamily="18" charset="0"/>
                <a:cs typeface="Times New Roman" pitchFamily="18" charset="0"/>
              </a:rPr>
              <a:t>No other convenient means of transport </a:t>
            </a:r>
          </a:p>
          <a:p>
            <a:pPr marL="171450" indent="-171450">
              <a:buFont typeface="Wingdings" pitchFamily="2" charset="2"/>
              <a:buChar char="v"/>
            </a:pPr>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D4FA4F5-1D99-4030-AE6C-7860A126A196}" type="slidenum">
              <a:rPr lang="en-US" smtClean="0"/>
              <a:t>9</a:t>
            </a:fld>
            <a:endParaRPr lang="en-US" dirty="0"/>
          </a:p>
        </p:txBody>
      </p:sp>
    </p:spTree>
    <p:extLst>
      <p:ext uri="{BB962C8B-B14F-4D97-AF65-F5344CB8AC3E}">
        <p14:creationId xmlns:p14="http://schemas.microsoft.com/office/powerpoint/2010/main" val="865076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endParaRPr lang="en-US" sz="1200" b="0" i="0" u="none" strike="noStrike" kern="1200" dirty="0" smtClean="0">
              <a:solidFill>
                <a:schemeClr val="tx1"/>
              </a:solidFill>
              <a:effectLst/>
              <a:latin typeface="+mn-lt"/>
              <a:ea typeface="+mn-ea"/>
              <a:cs typeface="+mn-cs"/>
            </a:endParaRPr>
          </a:p>
          <a:p>
            <a:pPr rtl="0" eaLnBrk="1" fontAlgn="auto" latinLnBrk="0" hangingPunct="1"/>
            <a:r>
              <a:rPr lang="en-US" sz="1200" b="0" i="0" u="none" strike="noStrike" kern="1200" dirty="0" smtClean="0">
                <a:solidFill>
                  <a:schemeClr val="tx1"/>
                </a:solidFill>
                <a:effectLst/>
                <a:latin typeface="+mn-lt"/>
                <a:ea typeface="+mn-ea"/>
                <a:cs typeface="+mn-cs"/>
              </a:rPr>
              <a:t>January</a:t>
            </a:r>
            <a:r>
              <a:rPr lang="en-US" sz="1200" b="0" i="0" u="none" strike="noStrike" kern="1200" baseline="0" dirty="0" smtClean="0">
                <a:solidFill>
                  <a:schemeClr val="tx1"/>
                </a:solidFill>
                <a:effectLst/>
                <a:latin typeface="+mn-lt"/>
                <a:ea typeface="+mn-ea"/>
                <a:cs typeface="+mn-cs"/>
              </a:rPr>
              <a:t> 21</a:t>
            </a:r>
            <a:r>
              <a:rPr lang="en-US" sz="1200" b="0" i="0" u="none" strike="noStrike" kern="1200" baseline="30000" dirty="0" smtClean="0">
                <a:solidFill>
                  <a:schemeClr val="tx1"/>
                </a:solidFill>
                <a:effectLst/>
                <a:latin typeface="+mn-lt"/>
                <a:ea typeface="+mn-ea"/>
                <a:cs typeface="+mn-cs"/>
              </a:rPr>
              <a:t>st 2019</a:t>
            </a:r>
            <a:r>
              <a:rPr lang="en-US" sz="1200" b="0" i="0" u="none" strike="noStrike" kern="1200" baseline="0" dirty="0" smtClean="0">
                <a:solidFill>
                  <a:schemeClr val="tx1"/>
                </a:solidFill>
                <a:effectLst/>
                <a:latin typeface="+mn-lt"/>
                <a:ea typeface="+mn-ea"/>
                <a:cs typeface="+mn-cs"/>
              </a:rPr>
              <a:t> the company expect to get funds from </a:t>
            </a:r>
            <a:r>
              <a:rPr lang="en-US" sz="1200" b="0" i="0" u="none" strike="noStrike" kern="1200" dirty="0" smtClean="0">
                <a:solidFill>
                  <a:schemeClr val="tx1"/>
                </a:solidFill>
                <a:effectLst/>
                <a:latin typeface="+mn-lt"/>
                <a:ea typeface="+mn-ea"/>
                <a:cs typeface="+mn-cs"/>
              </a:rPr>
              <a:t>Well-wishers and volunteer</a:t>
            </a:r>
            <a:r>
              <a:rPr lang="en-US" sz="1200" b="0" i="0" u="none" strike="noStrike" kern="1200" baseline="0" dirty="0" smtClean="0">
                <a:solidFill>
                  <a:schemeClr val="tx1"/>
                </a:solidFill>
                <a:effectLst/>
                <a:latin typeface="+mn-lt"/>
                <a:ea typeface="+mn-ea"/>
                <a:cs typeface="+mn-cs"/>
              </a:rPr>
              <a:t> </a:t>
            </a:r>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baseline="0" dirty="0" smtClean="0">
                <a:solidFill>
                  <a:schemeClr val="tx1"/>
                </a:solidFill>
                <a:effectLst/>
                <a:latin typeface="+mn-lt"/>
                <a:ea typeface="+mn-ea"/>
                <a:cs typeface="+mn-cs"/>
              </a:rPr>
              <a:t>$750,00  which will be used for </a:t>
            </a:r>
            <a:r>
              <a:rPr lang="en-US" sz="1200" b="0" i="0" u="none" strike="noStrike" kern="1200" dirty="0" smtClean="0">
                <a:solidFill>
                  <a:schemeClr val="tx1"/>
                </a:solidFill>
                <a:effectLst/>
                <a:latin typeface="+mn-lt"/>
                <a:ea typeface="+mn-ea"/>
                <a:cs typeface="+mn-cs"/>
              </a:rPr>
              <a:t>Project development and research </a:t>
            </a:r>
          </a:p>
          <a:p>
            <a:pPr rtl="0" eaLnBrk="1" fontAlgn="auto" latinLnBrk="0" hangingPunct="1"/>
            <a:r>
              <a:rPr lang="en-US" sz="1200" b="0" i="0" u="none" strike="noStrike" kern="1200" baseline="0" dirty="0" smtClean="0">
                <a:solidFill>
                  <a:schemeClr val="tx1"/>
                </a:solidFill>
                <a:effectLst/>
                <a:latin typeface="+mn-lt"/>
                <a:ea typeface="+mn-ea"/>
                <a:cs typeface="+mn-cs"/>
              </a:rPr>
              <a:t>June  28</a:t>
            </a:r>
            <a:r>
              <a:rPr lang="en-US" sz="1200" b="0" i="0" u="none" strike="noStrike" kern="1200" baseline="30000" dirty="0" smtClean="0">
                <a:solidFill>
                  <a:schemeClr val="tx1"/>
                </a:solidFill>
                <a:effectLst/>
                <a:latin typeface="+mn-lt"/>
                <a:ea typeface="+mn-ea"/>
                <a:cs typeface="+mn-cs"/>
              </a:rPr>
              <a:t>th</a:t>
            </a:r>
            <a:r>
              <a:rPr lang="en-US" sz="1200" b="0" i="0" u="none" strike="noStrike" kern="1200" baseline="0" dirty="0" smtClean="0">
                <a:solidFill>
                  <a:schemeClr val="tx1"/>
                </a:solidFill>
                <a:effectLst/>
                <a:latin typeface="+mn-lt"/>
                <a:ea typeface="+mn-ea"/>
                <a:cs typeface="+mn-cs"/>
              </a:rPr>
              <a:t> 2019 expects </a:t>
            </a:r>
            <a:r>
              <a:rPr lang="en-US" sz="1200" b="0" i="0" u="none" strike="noStrike" kern="1200" dirty="0" smtClean="0">
                <a:solidFill>
                  <a:schemeClr val="tx1"/>
                </a:solidFill>
                <a:effectLst/>
                <a:latin typeface="+mn-lt"/>
                <a:ea typeface="+mn-ea"/>
                <a:cs typeface="+mn-cs"/>
              </a:rPr>
              <a:t>Donation</a:t>
            </a:r>
            <a:r>
              <a:rPr lang="en-US" sz="1200" b="0" i="0" u="none" strike="noStrike" kern="1200" baseline="0" dirty="0" smtClean="0">
                <a:solidFill>
                  <a:schemeClr val="tx1"/>
                </a:solidFill>
                <a:effectLst/>
                <a:latin typeface="+mn-lt"/>
                <a:ea typeface="+mn-ea"/>
                <a:cs typeface="+mn-cs"/>
              </a:rPr>
              <a:t> from individual and government for </a:t>
            </a:r>
            <a:r>
              <a:rPr lang="en-US" sz="1200" b="0" i="0" u="none" strike="noStrike" kern="1200" dirty="0" smtClean="0">
                <a:solidFill>
                  <a:schemeClr val="tx1"/>
                </a:solidFill>
                <a:effectLst/>
                <a:latin typeface="+mn-lt"/>
                <a:ea typeface="+mn-ea"/>
                <a:cs typeface="+mn-cs"/>
              </a:rPr>
              <a:t>Initial building</a:t>
            </a:r>
            <a:r>
              <a:rPr lang="en-US" sz="1200" b="0" i="0" u="none" strike="noStrike" kern="1200" baseline="0" dirty="0" smtClean="0">
                <a:solidFill>
                  <a:schemeClr val="tx1"/>
                </a:solidFill>
                <a:effectLst/>
                <a:latin typeface="+mn-lt"/>
                <a:ea typeface="+mn-ea"/>
                <a:cs typeface="+mn-cs"/>
              </a:rPr>
              <a:t> and construction  cost </a:t>
            </a:r>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baseline="0" dirty="0" smtClean="0">
                <a:solidFill>
                  <a:schemeClr val="tx1"/>
                </a:solidFill>
                <a:effectLst/>
                <a:latin typeface="+mn-lt"/>
                <a:ea typeface="+mn-ea"/>
                <a:cs typeface="+mn-cs"/>
              </a:rPr>
              <a:t>October 20</a:t>
            </a:r>
            <a:r>
              <a:rPr lang="en-US" sz="1200" b="0" i="0" u="none" strike="noStrike" kern="1200" baseline="30000" dirty="0" smtClean="0">
                <a:solidFill>
                  <a:schemeClr val="tx1"/>
                </a:solidFill>
                <a:effectLst/>
                <a:latin typeface="+mn-lt"/>
                <a:ea typeface="+mn-ea"/>
                <a:cs typeface="+mn-cs"/>
              </a:rPr>
              <a:t>th</a:t>
            </a:r>
            <a:r>
              <a:rPr lang="en-US" sz="1200" b="0" i="0" u="none" strike="noStrike" kern="1200" baseline="0" dirty="0" smtClean="0">
                <a:solidFill>
                  <a:schemeClr val="tx1"/>
                </a:solidFill>
                <a:effectLst/>
                <a:latin typeface="+mn-lt"/>
                <a:ea typeface="+mn-ea"/>
                <a:cs typeface="+mn-cs"/>
              </a:rPr>
              <a:t> 2019  the company expects </a:t>
            </a:r>
            <a:r>
              <a:rPr lang="en-US" sz="1200" b="0" i="0" u="none" strike="noStrike" kern="1200" dirty="0" smtClean="0">
                <a:solidFill>
                  <a:schemeClr val="tx1"/>
                </a:solidFill>
                <a:effectLst/>
                <a:latin typeface="+mn-lt"/>
                <a:ea typeface="+mn-ea"/>
                <a:cs typeface="+mn-cs"/>
              </a:rPr>
              <a:t>$250,000</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World bank for Project investigation </a:t>
            </a:r>
          </a:p>
          <a:p>
            <a:pPr rtl="0" eaLnBrk="1" fontAlgn="t" latinLnBrk="0" hangingPunct="1"/>
            <a:r>
              <a:rPr lang="en-US" sz="1200" b="0" i="0" u="none" strike="noStrike" kern="1200" dirty="0" smtClean="0">
                <a:solidFill>
                  <a:schemeClr val="tx1"/>
                </a:solidFill>
                <a:effectLst/>
                <a:latin typeface="+mn-lt"/>
                <a:ea typeface="+mn-ea"/>
                <a:cs typeface="+mn-cs"/>
              </a:rPr>
              <a:t>July</a:t>
            </a:r>
            <a:r>
              <a:rPr lang="en-US" sz="1200" b="0" i="0" u="none" strike="noStrike" kern="1200" baseline="0" dirty="0" smtClean="0">
                <a:solidFill>
                  <a:schemeClr val="tx1"/>
                </a:solidFill>
                <a:effectLst/>
                <a:latin typeface="+mn-lt"/>
                <a:ea typeface="+mn-ea"/>
                <a:cs typeface="+mn-cs"/>
              </a:rPr>
              <a:t> 25</a:t>
            </a:r>
            <a:r>
              <a:rPr lang="en-US" sz="1200" b="0" i="0" u="none" strike="noStrike" kern="1200" baseline="30000" dirty="0" smtClean="0">
                <a:solidFill>
                  <a:schemeClr val="tx1"/>
                </a:solidFill>
                <a:effectLst/>
                <a:latin typeface="+mn-lt"/>
                <a:ea typeface="+mn-ea"/>
                <a:cs typeface="+mn-cs"/>
              </a:rPr>
              <a:t>th</a:t>
            </a:r>
            <a:r>
              <a:rPr lang="en-US" sz="1200" b="0" i="0" u="none" strike="noStrike" kern="1200" baseline="0" dirty="0" smtClean="0">
                <a:solidFill>
                  <a:schemeClr val="tx1"/>
                </a:solidFill>
                <a:effectLst/>
                <a:latin typeface="+mn-lt"/>
                <a:ea typeface="+mn-ea"/>
                <a:cs typeface="+mn-cs"/>
              </a:rPr>
              <a:t> 2019 will expects </a:t>
            </a:r>
            <a:r>
              <a:rPr lang="en-US" sz="1200" b="0" i="0" u="none" strike="noStrike" kern="1200" dirty="0" smtClean="0">
                <a:solidFill>
                  <a:schemeClr val="tx1"/>
                </a:solidFill>
                <a:effectLst/>
                <a:latin typeface="+mn-lt"/>
                <a:ea typeface="+mn-ea"/>
                <a:cs typeface="+mn-cs"/>
              </a:rPr>
              <a:t>Finance from donors </a:t>
            </a:r>
            <a:r>
              <a:rPr lang="en-US" sz="1200" b="0" i="0" u="none" strike="noStrike" kern="1200" baseline="0" dirty="0" smtClean="0">
                <a:solidFill>
                  <a:schemeClr val="tx1"/>
                </a:solidFill>
                <a:effectLst/>
                <a:latin typeface="+mn-lt"/>
                <a:ea typeface="+mn-ea"/>
                <a:cs typeface="+mn-cs"/>
              </a:rPr>
              <a:t> for </a:t>
            </a:r>
            <a:r>
              <a:rPr lang="en-US" sz="1200" b="0" i="0" u="none" strike="noStrike" kern="1200" dirty="0" smtClean="0">
                <a:solidFill>
                  <a:schemeClr val="tx1"/>
                </a:solidFill>
                <a:effectLst/>
                <a:latin typeface="+mn-lt"/>
                <a:ea typeface="+mn-ea"/>
                <a:cs typeface="+mn-cs"/>
              </a:rPr>
              <a:t>Growth</a:t>
            </a:r>
            <a:r>
              <a:rPr lang="en-US" sz="1200" b="0" i="0" u="none" strike="noStrike" kern="1200" baseline="0" dirty="0" smtClean="0">
                <a:solidFill>
                  <a:schemeClr val="tx1"/>
                </a:solidFill>
                <a:effectLst/>
                <a:latin typeface="+mn-lt"/>
                <a:ea typeface="+mn-ea"/>
                <a:cs typeface="+mn-cs"/>
              </a:rPr>
              <a:t> of sales and investment </a:t>
            </a:r>
            <a:endParaRPr lang="en-US" sz="1200" b="0" i="0" u="none" strike="noStrike" kern="1200" dirty="0" smtClean="0">
              <a:solidFill>
                <a:schemeClr val="tx1"/>
              </a:solidFill>
              <a:effectLst/>
              <a:latin typeface="+mn-lt"/>
              <a:ea typeface="+mn-ea"/>
              <a:cs typeface="+mn-cs"/>
            </a:endParaRPr>
          </a:p>
          <a:p>
            <a:r>
              <a:rPr lang="en-US" dirty="0" smtClean="0"/>
              <a:t> </a:t>
            </a:r>
          </a:p>
          <a:p>
            <a:pPr rtl="0" eaLnBrk="1" fontAlgn="t" latinLnBrk="0" hangingPunct="1"/>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10</a:t>
            </a:fld>
            <a:endParaRPr lang="en-US" dirty="0"/>
          </a:p>
        </p:txBody>
      </p:sp>
    </p:spTree>
    <p:extLst>
      <p:ext uri="{BB962C8B-B14F-4D97-AF65-F5344CB8AC3E}">
        <p14:creationId xmlns:p14="http://schemas.microsoft.com/office/powerpoint/2010/main" val="219700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 slides discuses</a:t>
            </a:r>
            <a:r>
              <a:rPr lang="en-US" sz="1200" baseline="0" dirty="0" smtClean="0">
                <a:latin typeface="Times New Roman" pitchFamily="18" charset="0"/>
                <a:cs typeface="Times New Roman" pitchFamily="18" charset="0"/>
              </a:rPr>
              <a:t> something to do with </a:t>
            </a:r>
            <a:r>
              <a:rPr lang="en-US" sz="1200" dirty="0" smtClean="0">
                <a:latin typeface="Times New Roman" pitchFamily="18" charset="0"/>
                <a:cs typeface="Times New Roman" pitchFamily="18" charset="0"/>
              </a:rPr>
              <a:t>Children’s transportation company break-even.</a:t>
            </a:r>
          </a:p>
          <a:p>
            <a:r>
              <a:rPr lang="en-US" sz="1200" dirty="0" smtClean="0">
                <a:latin typeface="Times New Roman" pitchFamily="18" charset="0"/>
                <a:cs typeface="Times New Roman" pitchFamily="18" charset="0"/>
              </a:rPr>
              <a:t>This is break even-even for the children’s transportation company</a:t>
            </a:r>
          </a:p>
          <a:p>
            <a:r>
              <a:rPr lang="en-US" sz="1200" dirty="0" smtClean="0">
                <a:latin typeface="Times New Roman" pitchFamily="18" charset="0"/>
                <a:cs typeface="Times New Roman" pitchFamily="18" charset="0"/>
              </a:rPr>
              <a:t>The total fixed (f) cost is $2,000,000</a:t>
            </a:r>
          </a:p>
          <a:p>
            <a:r>
              <a:rPr lang="en-US" sz="1200" dirty="0" smtClean="0">
                <a:latin typeface="Times New Roman" pitchFamily="18" charset="0"/>
                <a:cs typeface="Times New Roman" pitchFamily="18" charset="0"/>
              </a:rPr>
              <a:t>The variable cost per unit is $14</a:t>
            </a:r>
          </a:p>
          <a:p>
            <a:r>
              <a:rPr lang="en-US" sz="1200" dirty="0" smtClean="0">
                <a:latin typeface="Times New Roman" pitchFamily="18" charset="0"/>
                <a:cs typeface="Times New Roman" pitchFamily="18" charset="0"/>
              </a:rPr>
              <a:t>And the selling price per unit is $33.75 </a:t>
            </a:r>
          </a:p>
          <a:p>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11</a:t>
            </a:fld>
            <a:endParaRPr lang="en-US" dirty="0"/>
          </a:p>
        </p:txBody>
      </p:sp>
    </p:spTree>
    <p:extLst>
      <p:ext uri="{BB962C8B-B14F-4D97-AF65-F5344CB8AC3E}">
        <p14:creationId xmlns:p14="http://schemas.microsoft.com/office/powerpoint/2010/main" val="578684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 slides focuses on the reasons and</a:t>
            </a:r>
            <a:r>
              <a:rPr lang="en-US" sz="1200" baseline="0" dirty="0" smtClean="0">
                <a:latin typeface="Times New Roman" pitchFamily="18" charset="0"/>
                <a:cs typeface="Times New Roman" pitchFamily="18" charset="0"/>
              </a:rPr>
              <a:t> factors to consider</a:t>
            </a:r>
            <a:r>
              <a:rPr lang="en-US" sz="1200" dirty="0" smtClean="0">
                <a:latin typeface="Times New Roman" pitchFamily="18" charset="0"/>
                <a:cs typeface="Times New Roman" pitchFamily="18" charset="0"/>
              </a:rPr>
              <a:t> expanding</a:t>
            </a:r>
            <a:r>
              <a:rPr lang="en-US" sz="1200" baseline="0" dirty="0" smtClean="0">
                <a:latin typeface="Times New Roman" pitchFamily="18" charset="0"/>
                <a:cs typeface="Times New Roman" pitchFamily="18" charset="0"/>
              </a:rPr>
              <a:t> children's transportation company in china and India </a:t>
            </a:r>
            <a:r>
              <a:rPr lang="en-US" sz="1200" dirty="0" smtClean="0">
                <a:latin typeface="Times New Roman" pitchFamily="18" charset="0"/>
                <a:cs typeface="Times New Roman" pitchFamily="18" charset="0"/>
              </a:rPr>
              <a:t>The countries that I would wish to expand include china and India.</a:t>
            </a:r>
          </a:p>
          <a:p>
            <a:r>
              <a:rPr lang="en-US" sz="1200" dirty="0" smtClean="0">
                <a:latin typeface="Times New Roman" pitchFamily="18" charset="0"/>
                <a:cs typeface="Times New Roman" pitchFamily="18" charset="0"/>
              </a:rPr>
              <a:t> Reasons as to why I want to invest in these countries first is to </a:t>
            </a:r>
          </a:p>
          <a:p>
            <a:r>
              <a:rPr lang="en-US" sz="1200" dirty="0" smtClean="0">
                <a:latin typeface="Times New Roman" pitchFamily="18" charset="0"/>
                <a:cs typeface="Times New Roman" pitchFamily="18" charset="0"/>
              </a:rPr>
              <a:t>Establish new market for the company</a:t>
            </a:r>
          </a:p>
          <a:p>
            <a:r>
              <a:rPr lang="en-US" sz="1200" dirty="0" smtClean="0">
                <a:latin typeface="Times New Roman" pitchFamily="18" charset="0"/>
                <a:cs typeface="Times New Roman" pitchFamily="18" charset="0"/>
              </a:rPr>
              <a:t>Exposing business to a wider market </a:t>
            </a:r>
          </a:p>
          <a:p>
            <a:r>
              <a:rPr lang="en-US" sz="1200" dirty="0" smtClean="0">
                <a:latin typeface="Times New Roman" pitchFamily="18" charset="0"/>
                <a:cs typeface="Times New Roman" pitchFamily="18" charset="0"/>
              </a:rPr>
              <a:t>To improve sales and profitability </a:t>
            </a:r>
          </a:p>
          <a:p>
            <a:r>
              <a:rPr lang="en-US" sz="1200" dirty="0" smtClean="0">
                <a:latin typeface="Times New Roman" pitchFamily="18" charset="0"/>
                <a:cs typeface="Times New Roman" pitchFamily="18" charset="0"/>
              </a:rPr>
              <a:t>Outsourcing labor </a:t>
            </a:r>
          </a:p>
          <a:p>
            <a:r>
              <a:rPr lang="en-US" dirty="0" smtClean="0"/>
              <a:t>The factors that I will consider when making this decision include:</a:t>
            </a:r>
          </a:p>
          <a:p>
            <a:r>
              <a:rPr lang="en-US" dirty="0" smtClean="0"/>
              <a:t>Competition level </a:t>
            </a:r>
          </a:p>
          <a:p>
            <a:r>
              <a:rPr lang="en-US" dirty="0" smtClean="0"/>
              <a:t>The government policy</a:t>
            </a:r>
          </a:p>
          <a:p>
            <a:r>
              <a:rPr lang="en-US" dirty="0" smtClean="0"/>
              <a:t>Regulation requirement in those countries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12</a:t>
            </a:fld>
            <a:endParaRPr lang="en-US" dirty="0"/>
          </a:p>
        </p:txBody>
      </p:sp>
    </p:spTree>
    <p:extLst>
      <p:ext uri="{BB962C8B-B14F-4D97-AF65-F5344CB8AC3E}">
        <p14:creationId xmlns:p14="http://schemas.microsoft.com/office/powerpoint/2010/main" val="3622606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describes corporate</a:t>
            </a:r>
            <a:r>
              <a:rPr lang="en-US" baseline="0" dirty="0" smtClean="0"/>
              <a:t> tax rate for china and Mexico</a:t>
            </a:r>
          </a:p>
          <a:p>
            <a:r>
              <a:rPr lang="en-US" dirty="0" smtClean="0"/>
              <a:t>The corporate tax rate for china stands at 25 percent.</a:t>
            </a:r>
          </a:p>
          <a:p>
            <a:r>
              <a:rPr lang="en-US" dirty="0" smtClean="0"/>
              <a:t>This rate (25%) is a standard tax rate and is likely to be reduced to 15% for only those qualified companies.</a:t>
            </a:r>
          </a:p>
          <a:p>
            <a:r>
              <a:rPr lang="en-US" dirty="0" smtClean="0"/>
              <a:t>India has corporate tax rate of 25% which is the flat rate for many companies</a:t>
            </a:r>
          </a:p>
          <a:p>
            <a:r>
              <a:rPr lang="en-US" sz="1200" dirty="0" smtClean="0">
                <a:latin typeface="Times New Roman" pitchFamily="18" charset="0"/>
                <a:cs typeface="Times New Roman" pitchFamily="18" charset="0"/>
              </a:rPr>
              <a:t>The increased corporate tax in china and Mexico</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from 25% upwards it will means that there is reduced company’s propensity to invest. </a:t>
            </a:r>
          </a:p>
          <a:p>
            <a:r>
              <a:rPr lang="en-US" sz="1200" dirty="0" smtClean="0">
                <a:latin typeface="Times New Roman" pitchFamily="18" charset="0"/>
                <a:cs typeface="Times New Roman" pitchFamily="18" charset="0"/>
              </a:rPr>
              <a:t>The reduced corporation tax to like 15% it will m make the company to increase its propensity to invest leading to business friendly environment globally.</a:t>
            </a:r>
          </a:p>
        </p:txBody>
      </p:sp>
      <p:sp>
        <p:nvSpPr>
          <p:cNvPr id="4" name="Slide Number Placeholder 3"/>
          <p:cNvSpPr>
            <a:spLocks noGrp="1"/>
          </p:cNvSpPr>
          <p:nvPr>
            <p:ph type="sldNum" sz="quarter" idx="10"/>
          </p:nvPr>
        </p:nvSpPr>
        <p:spPr/>
        <p:txBody>
          <a:bodyPr/>
          <a:lstStyle/>
          <a:p>
            <a:fld id="{0D4FA4F5-1D99-4030-AE6C-7860A126A196}" type="slidenum">
              <a:rPr lang="en-US" smtClean="0"/>
              <a:t>13</a:t>
            </a:fld>
            <a:endParaRPr lang="en-US" dirty="0"/>
          </a:p>
        </p:txBody>
      </p:sp>
    </p:spTree>
    <p:extLst>
      <p:ext uri="{BB962C8B-B14F-4D97-AF65-F5344CB8AC3E}">
        <p14:creationId xmlns:p14="http://schemas.microsoft.com/office/powerpoint/2010/main" val="1958019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slide is a description of decision tree </a:t>
            </a:r>
            <a:r>
              <a:rPr lang="en-US" sz="1200" b="0" i="0" kern="1200" dirty="0" smtClean="0">
                <a:solidFill>
                  <a:schemeClr val="tx1"/>
                </a:solidFill>
                <a:effectLst/>
                <a:latin typeface="+mn-lt"/>
                <a:ea typeface="+mn-ea"/>
                <a:cs typeface="+mn-cs"/>
              </a:rPr>
              <a:t>detailing the decisions you would make if you received $300K now and $200K at the end of three years instead of $500K up front.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additional loan disperse will be after year 4 the company will purchase trailers saving the company 22,000 per year in Rental.  The company</a:t>
            </a:r>
            <a:r>
              <a:rPr lang="en-US" baseline="0" dirty="0" smtClean="0"/>
              <a:t> </a:t>
            </a:r>
            <a:r>
              <a:rPr lang="en-US" dirty="0" smtClean="0"/>
              <a:t> will</a:t>
            </a:r>
            <a:r>
              <a:rPr lang="en-US" baseline="0" dirty="0" smtClean="0"/>
              <a:t> </a:t>
            </a:r>
            <a:r>
              <a:rPr lang="en-US" dirty="0" smtClean="0"/>
              <a:t>two simulators that will enhance the training experience form drivers</a:t>
            </a:r>
            <a:endParaRPr lang="en-US" sz="1200" b="0" i="0" kern="1200" dirty="0" smtClean="0">
              <a:solidFill>
                <a:schemeClr val="tx1"/>
              </a:solidFill>
              <a:effectLst/>
              <a:latin typeface="+mn-lt"/>
              <a:ea typeface="+mn-ea"/>
              <a:cs typeface="+mn-cs"/>
            </a:endParaRPr>
          </a:p>
          <a:p>
            <a:pPr marL="0" indent="0">
              <a:buNone/>
            </a:pPr>
            <a:r>
              <a:rPr lang="en-US" dirty="0" smtClean="0">
                <a:solidFill>
                  <a:schemeClr val="accent3">
                    <a:lumMod val="75000"/>
                  </a:schemeClr>
                </a:solidFill>
              </a:rPr>
              <a:t>The</a:t>
            </a:r>
            <a:r>
              <a:rPr lang="en-US" baseline="0" dirty="0" smtClean="0">
                <a:solidFill>
                  <a:schemeClr val="accent3">
                    <a:lumMod val="75000"/>
                  </a:schemeClr>
                </a:solidFill>
              </a:rPr>
              <a:t> </a:t>
            </a:r>
            <a:r>
              <a:rPr lang="en-US" dirty="0" smtClean="0">
                <a:solidFill>
                  <a:schemeClr val="accent3">
                    <a:lumMod val="75000"/>
                  </a:schemeClr>
                </a:solidFill>
              </a:rPr>
              <a:t>$250,000 loan  is  additional</a:t>
            </a:r>
            <a:r>
              <a:rPr lang="en-US" baseline="0" dirty="0" smtClean="0">
                <a:solidFill>
                  <a:schemeClr val="accent3">
                    <a:lumMod val="75000"/>
                  </a:schemeClr>
                </a:solidFill>
              </a:rPr>
              <a:t> fund </a:t>
            </a:r>
          </a:p>
          <a:p>
            <a:pPr marL="0" indent="0">
              <a:buNone/>
            </a:pPr>
            <a:r>
              <a:rPr lang="en-US" dirty="0" smtClean="0">
                <a:solidFill>
                  <a:schemeClr val="accent3">
                    <a:lumMod val="75000"/>
                  </a:schemeClr>
                </a:solidFill>
              </a:rPr>
              <a:t>Utilized to buy 6 buses</a:t>
            </a:r>
            <a:r>
              <a:rPr lang="en-US" baseline="0" dirty="0" smtClean="0">
                <a:solidFill>
                  <a:schemeClr val="accent3">
                    <a:lumMod val="75000"/>
                  </a:schemeClr>
                </a:solidFill>
              </a:rPr>
              <a:t> </a:t>
            </a:r>
            <a:r>
              <a:rPr lang="en-US" dirty="0" smtClean="0">
                <a:solidFill>
                  <a:schemeClr val="accent3">
                    <a:lumMod val="75000"/>
                  </a:schemeClr>
                </a:solidFill>
              </a:rPr>
              <a:t>at $20,000 per</a:t>
            </a:r>
          </a:p>
          <a:p>
            <a:pPr marL="0" indent="0">
              <a:buNone/>
            </a:pPr>
            <a:r>
              <a:rPr lang="en-US" dirty="0" smtClean="0">
                <a:solidFill>
                  <a:schemeClr val="accent3">
                    <a:lumMod val="75000"/>
                  </a:schemeClr>
                </a:solidFill>
              </a:rPr>
              <a:t>The</a:t>
            </a:r>
            <a:r>
              <a:rPr lang="en-US" baseline="0" dirty="0" smtClean="0">
                <a:solidFill>
                  <a:schemeClr val="accent3">
                    <a:lumMod val="75000"/>
                  </a:schemeClr>
                </a:solidFill>
              </a:rPr>
              <a:t> </a:t>
            </a:r>
            <a:r>
              <a:rPr lang="en-US" dirty="0" smtClean="0">
                <a:solidFill>
                  <a:schemeClr val="accent3">
                    <a:lumMod val="75000"/>
                  </a:schemeClr>
                </a:solidFill>
              </a:rPr>
              <a:t>$50,000  will be</a:t>
            </a:r>
            <a:r>
              <a:rPr lang="en-US" baseline="0" dirty="0" smtClean="0">
                <a:solidFill>
                  <a:schemeClr val="accent3">
                    <a:lumMod val="75000"/>
                  </a:schemeClr>
                </a:solidFill>
              </a:rPr>
              <a:t> used to </a:t>
            </a:r>
            <a:r>
              <a:rPr lang="en-US" dirty="0" smtClean="0">
                <a:solidFill>
                  <a:schemeClr val="accent3">
                    <a:lumMod val="75000"/>
                  </a:schemeClr>
                </a:solidFill>
              </a:rPr>
              <a:t> purchase two simulators</a:t>
            </a:r>
            <a:r>
              <a:rPr lang="en-US" baseline="0" dirty="0" smtClean="0">
                <a:solidFill>
                  <a:schemeClr val="accent3">
                    <a:lumMod val="75000"/>
                  </a:schemeClr>
                </a:solidFill>
              </a:rPr>
              <a:t> each </a:t>
            </a:r>
            <a:endParaRPr lang="en-US" dirty="0" smtClean="0">
              <a:solidFill>
                <a:schemeClr val="accent3">
                  <a:lumMod val="75000"/>
                </a:schemeClr>
              </a:solidFill>
            </a:endParaRPr>
          </a:p>
          <a:p>
            <a:pPr marL="0" indent="0">
              <a:buNone/>
            </a:pPr>
            <a:r>
              <a:rPr lang="en-US" dirty="0" smtClean="0">
                <a:solidFill>
                  <a:schemeClr val="accent3">
                    <a:lumMod val="75000"/>
                  </a:schemeClr>
                </a:solidFill>
              </a:rPr>
              <a:t>The</a:t>
            </a:r>
            <a:r>
              <a:rPr lang="en-US" baseline="0" dirty="0" smtClean="0">
                <a:solidFill>
                  <a:schemeClr val="accent3">
                    <a:lumMod val="75000"/>
                  </a:schemeClr>
                </a:solidFill>
              </a:rPr>
              <a:t> </a:t>
            </a:r>
            <a:r>
              <a:rPr lang="en-US" dirty="0" smtClean="0">
                <a:solidFill>
                  <a:schemeClr val="accent3">
                    <a:lumMod val="75000"/>
                  </a:schemeClr>
                </a:solidFill>
              </a:rPr>
              <a:t>$6,000 per tractor will be Maintenance Cost on Vehicles</a:t>
            </a: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4FA4F5-1D99-4030-AE6C-7860A126A196}" type="slidenum">
              <a:rPr lang="en-US" smtClean="0"/>
              <a:t>14</a:t>
            </a:fld>
            <a:endParaRPr lang="en-US" dirty="0"/>
          </a:p>
        </p:txBody>
      </p:sp>
    </p:spTree>
    <p:extLst>
      <p:ext uri="{BB962C8B-B14F-4D97-AF65-F5344CB8AC3E}">
        <p14:creationId xmlns:p14="http://schemas.microsoft.com/office/powerpoint/2010/main" val="1195907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Debt Financing </a:t>
            </a:r>
            <a:r>
              <a:rPr lang="en-US" baseline="0" dirty="0" smtClean="0"/>
              <a:t> is more advantageous that </a:t>
            </a:r>
            <a:r>
              <a:rPr lang="en-US" dirty="0" smtClean="0"/>
              <a:t>Selling Company Stock</a:t>
            </a:r>
          </a:p>
          <a:p>
            <a:r>
              <a:rPr lang="en-US" dirty="0" smtClean="0"/>
              <a:t>Helps in retaining Control</a:t>
            </a:r>
          </a:p>
          <a:p>
            <a:r>
              <a:rPr lang="en-US" dirty="0" smtClean="0"/>
              <a:t>Has tax Advantage</a:t>
            </a:r>
          </a:p>
          <a:p>
            <a:r>
              <a:rPr lang="en-US" dirty="0" smtClean="0"/>
              <a:t>Debt Financing has Simple Obligation</a:t>
            </a:r>
          </a:p>
          <a:p>
            <a:r>
              <a:rPr lang="en-US" dirty="0" smtClean="0"/>
              <a:t> Easier Planning than Selling Company Stock</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15</a:t>
            </a:fld>
            <a:endParaRPr lang="en-US" dirty="0"/>
          </a:p>
        </p:txBody>
      </p:sp>
    </p:spTree>
    <p:extLst>
      <p:ext uri="{BB962C8B-B14F-4D97-AF65-F5344CB8AC3E}">
        <p14:creationId xmlns:p14="http://schemas.microsoft.com/office/powerpoint/2010/main" val="3781911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Disadvantages  of using Debt Financing vs. Selling Company Stock include:</a:t>
            </a:r>
          </a:p>
          <a:p>
            <a:r>
              <a:rPr lang="en-US" dirty="0" smtClean="0"/>
              <a:t>High interest rate</a:t>
            </a:r>
          </a:p>
          <a:p>
            <a:r>
              <a:rPr lang="en-US" dirty="0" smtClean="0"/>
              <a:t>High debt exposure can stunt growth</a:t>
            </a:r>
          </a:p>
          <a:p>
            <a:r>
              <a:rPr lang="en-US" dirty="0" smtClean="0"/>
              <a:t>Repayment</a:t>
            </a:r>
          </a:p>
          <a:p>
            <a:r>
              <a:rPr lang="en-US" dirty="0" smtClean="0"/>
              <a:t>Collateral</a:t>
            </a:r>
          </a:p>
          <a:p>
            <a:r>
              <a:rPr lang="en-US" dirty="0" smtClean="0"/>
              <a:t>Fixed payment terms</a:t>
            </a:r>
          </a:p>
          <a:p>
            <a:r>
              <a:rPr lang="en-US" dirty="0" smtClean="0"/>
              <a:t>Qualification requirement</a:t>
            </a:r>
          </a:p>
          <a:p>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16</a:t>
            </a:fld>
            <a:endParaRPr lang="en-US" dirty="0"/>
          </a:p>
        </p:txBody>
      </p:sp>
    </p:spTree>
    <p:extLst>
      <p:ext uri="{BB962C8B-B14F-4D97-AF65-F5344CB8AC3E}">
        <p14:creationId xmlns:p14="http://schemas.microsoft.com/office/powerpoint/2010/main" val="2222466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b="0" i="0" kern="1200" dirty="0" smtClean="0">
                <a:solidFill>
                  <a:schemeClr val="tx1"/>
                </a:solidFill>
                <a:effectLst/>
                <a:latin typeface="+mn-lt"/>
                <a:ea typeface="+mn-ea"/>
                <a:cs typeface="+mn-cs"/>
              </a:rPr>
              <a:t>The source of financing for new businesses is what we call </a:t>
            </a:r>
            <a:r>
              <a:rPr lang="en-US" sz="1200" b="0" i="0" u="none" strike="noStrike" kern="1200" dirty="0" smtClean="0">
                <a:solidFill>
                  <a:schemeClr val="tx1"/>
                </a:solidFill>
                <a:effectLst/>
                <a:latin typeface="+mn-lt"/>
                <a:ea typeface="+mn-ea"/>
                <a:cs typeface="+mn-cs"/>
              </a:rPr>
              <a:t>Venture</a:t>
            </a:r>
            <a:r>
              <a:rPr lang="en-US" sz="1200" b="0" i="0" u="none" strike="noStrike" kern="1200" baseline="0" dirty="0" smtClean="0">
                <a:solidFill>
                  <a:schemeClr val="tx1"/>
                </a:solidFill>
                <a:effectLst/>
                <a:latin typeface="+mn-lt"/>
                <a:ea typeface="+mn-ea"/>
                <a:cs typeface="+mn-cs"/>
              </a:rPr>
              <a:t> Capital i</a:t>
            </a:r>
            <a:r>
              <a:rPr lang="en-US" sz="1200" b="0" i="0" kern="1200" dirty="0" smtClean="0">
                <a:solidFill>
                  <a:schemeClr val="tx1"/>
                </a:solidFill>
                <a:effectLst/>
                <a:latin typeface="+mn-lt"/>
                <a:ea typeface="+mn-ea"/>
                <a:cs typeface="+mn-cs"/>
              </a:rPr>
              <a:t>s. It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pool investors' fund</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to startup firms.</a:t>
            </a:r>
            <a:r>
              <a:rPr lang="en-US" sz="1200" b="0" i="0" kern="1200" baseline="0" dirty="0" smtClean="0">
                <a:solidFill>
                  <a:schemeClr val="tx1"/>
                </a:solidFill>
                <a:effectLst/>
                <a:latin typeface="+mn-lt"/>
                <a:ea typeface="+mn-ea"/>
                <a:cs typeface="+mn-cs"/>
              </a:rPr>
              <a:t> </a:t>
            </a:r>
          </a:p>
          <a:p>
            <a:pPr marL="171450" indent="-171450">
              <a:buFont typeface="Arial" pitchFamily="34" charset="0"/>
              <a:buChar char="•"/>
            </a:pPr>
            <a:r>
              <a:rPr lang="en-US" sz="1200" b="0" i="0" kern="1200" baseline="0" dirty="0" smtClean="0">
                <a:solidFill>
                  <a:schemeClr val="tx1"/>
                </a:solidFill>
                <a:effectLst/>
                <a:latin typeface="+mn-lt"/>
                <a:ea typeface="+mn-ea"/>
                <a:cs typeface="+mn-cs"/>
              </a:rPr>
              <a:t>It’s important to understand the criteria of the investment meaning the ends and outs of the process and generally speaking how the funds will come about. </a:t>
            </a:r>
          </a:p>
          <a:p>
            <a:pPr marL="171450" indent="-171450">
              <a:buFont typeface="Arial" pitchFamily="34" charset="0"/>
              <a:buChar char="•"/>
            </a:pPr>
            <a:r>
              <a:rPr lang="en-US" sz="1200" b="0" i="0" kern="1200" baseline="0" dirty="0" smtClean="0">
                <a:solidFill>
                  <a:schemeClr val="tx1"/>
                </a:solidFill>
                <a:effectLst/>
                <a:latin typeface="+mn-lt"/>
                <a:ea typeface="+mn-ea"/>
                <a:cs typeface="+mn-cs"/>
              </a:rPr>
              <a:t>The way the funds are stretched  turns into good idea  for  incorporating venture capita  process, generating  more income using  international services of our company. Usually the </a:t>
            </a:r>
            <a:r>
              <a:rPr lang="en-US" sz="1200" kern="1200" dirty="0" smtClean="0">
                <a:solidFill>
                  <a:schemeClr val="accent3">
                    <a:lumMod val="75000"/>
                  </a:schemeClr>
                </a:solidFill>
                <a:latin typeface="+mn-lt"/>
                <a:ea typeface="+mn-ea"/>
                <a:cs typeface="+mn-cs"/>
              </a:rPr>
              <a:t>Venture Capital Process Make sense for</a:t>
            </a:r>
            <a:r>
              <a:rPr lang="en-US" sz="1200" kern="1200" baseline="0" dirty="0" smtClean="0">
                <a:solidFill>
                  <a:schemeClr val="accent3">
                    <a:lumMod val="75000"/>
                  </a:schemeClr>
                </a:solidFill>
                <a:latin typeface="+mn-lt"/>
                <a:ea typeface="+mn-ea"/>
                <a:cs typeface="+mn-cs"/>
              </a:rPr>
              <a:t> children’s transportation company </a:t>
            </a:r>
            <a:endParaRPr lang="en-US" dirty="0"/>
          </a:p>
        </p:txBody>
      </p:sp>
      <p:sp>
        <p:nvSpPr>
          <p:cNvPr id="4" name="Slide Number Placeholder 3"/>
          <p:cNvSpPr>
            <a:spLocks noGrp="1"/>
          </p:cNvSpPr>
          <p:nvPr>
            <p:ph type="sldNum" sz="quarter" idx="10"/>
          </p:nvPr>
        </p:nvSpPr>
        <p:spPr/>
        <p:txBody>
          <a:bodyPr/>
          <a:lstStyle/>
          <a:p>
            <a:fld id="{0D4FA4F5-1D99-4030-AE6C-7860A126A196}" type="slidenum">
              <a:rPr lang="en-US" smtClean="0"/>
              <a:t>17</a:t>
            </a:fld>
            <a:endParaRPr lang="en-US" dirty="0"/>
          </a:p>
        </p:txBody>
      </p:sp>
    </p:spTree>
    <p:extLst>
      <p:ext uri="{BB962C8B-B14F-4D97-AF65-F5344CB8AC3E}">
        <p14:creationId xmlns:p14="http://schemas.microsoft.com/office/powerpoint/2010/main" val="2015157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F7069D44-7AFD-4313-B695-10CA5F4D5468}"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F7069D44-7AFD-4313-B695-10CA5F4D5468}"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AB54E7D-CFA8-40FD-9EAE-9CEC1A15D7D8}"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069D44-7AFD-4313-B695-10CA5F4D546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AB54E7D-CFA8-40FD-9EAE-9CEC1A15D7D8}" type="datetimeFigureOut">
              <a:rPr lang="en-US" smtClean="0"/>
              <a:t>12/16/2018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7069D44-7AFD-4313-B695-10CA5F4D5468}"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0"/>
            <a:ext cx="8534400" cy="1828800"/>
          </a:xfrm>
        </p:spPr>
        <p:txBody>
          <a:bodyPr>
            <a:normAutofit fontScale="90000"/>
          </a:bodyPr>
          <a:lstStyle/>
          <a:p>
            <a:pPr>
              <a:lnSpc>
                <a:spcPct val="200000"/>
              </a:lnSpc>
            </a:pPr>
            <a:r>
              <a:rPr lang="en-US" sz="3600" dirty="0" smtClean="0">
                <a:latin typeface="Times New Roman" pitchFamily="18" charset="0"/>
                <a:cs typeface="Times New Roman" pitchFamily="18" charset="0"/>
              </a:rPr>
              <a:t>Children transportation company funding  </a:t>
            </a: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3581400"/>
            <a:ext cx="8305800" cy="2743200"/>
          </a:xfrm>
        </p:spPr>
        <p:txBody>
          <a:bodyPr>
            <a:normAutofit/>
          </a:bodyPr>
          <a:lstStyle/>
          <a:p>
            <a:pPr>
              <a:lnSpc>
                <a:spcPct val="120000"/>
              </a:lnSpc>
            </a:pPr>
            <a:r>
              <a:rPr lang="en-US" dirty="0" smtClean="0">
                <a:latin typeface="Times New Roman" pitchFamily="18" charset="0"/>
                <a:cs typeface="Times New Roman" pitchFamily="18" charset="0"/>
              </a:rPr>
              <a:t>Name </a:t>
            </a:r>
          </a:p>
          <a:p>
            <a:pPr>
              <a:lnSpc>
                <a:spcPct val="120000"/>
              </a:lnSpc>
            </a:pPr>
            <a:r>
              <a:rPr lang="en-US" dirty="0" smtClean="0">
                <a:latin typeface="Times New Roman" pitchFamily="18" charset="0"/>
                <a:cs typeface="Times New Roman" pitchFamily="18" charset="0"/>
              </a:rPr>
              <a:t>Institutional Affiliation </a:t>
            </a:r>
          </a:p>
          <a:p>
            <a:pPr>
              <a:lnSpc>
                <a:spcPct val="120000"/>
              </a:lnSpc>
            </a:pPr>
            <a:r>
              <a:rPr lang="en-US" dirty="0" smtClean="0">
                <a:latin typeface="Times New Roman" pitchFamily="18" charset="0"/>
                <a:cs typeface="Times New Roman" pitchFamily="18" charset="0"/>
              </a:rPr>
              <a:t>Course </a:t>
            </a:r>
          </a:p>
          <a:p>
            <a:pPr>
              <a:lnSpc>
                <a:spcPct val="120000"/>
              </a:lnSpc>
            </a:pPr>
            <a:r>
              <a:rPr lang="en-US" dirty="0" smtClean="0">
                <a:latin typeface="Times New Roman" pitchFamily="18" charset="0"/>
                <a:cs typeface="Times New Roman" pitchFamily="18" charset="0"/>
              </a:rPr>
              <a:t>Date </a:t>
            </a:r>
          </a:p>
          <a:p>
            <a:pPr>
              <a:lnSpc>
                <a:spcPct val="120000"/>
              </a:lnSpc>
            </a:pPr>
            <a:endParaRPr lang="en-US" dirty="0"/>
          </a:p>
        </p:txBody>
      </p:sp>
    </p:spTree>
    <p:extLst>
      <p:ext uri="{BB962C8B-B14F-4D97-AF65-F5344CB8AC3E}">
        <p14:creationId xmlns:p14="http://schemas.microsoft.com/office/powerpoint/2010/main" val="2824594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 </a:t>
            </a:r>
            <a:endParaRPr lang="en-US" dirty="0"/>
          </a:p>
        </p:txBody>
      </p:sp>
      <p:sp>
        <p:nvSpPr>
          <p:cNvPr id="3" name="Content Placeholder 2"/>
          <p:cNvSpPr>
            <a:spLocks noGrp="1"/>
          </p:cNvSpPr>
          <p:nvPr>
            <p:ph idx="1"/>
          </p:nvPr>
        </p:nvSpPr>
        <p:spPr/>
        <p:txBody>
          <a:bodyPr>
            <a:normAutofit fontScale="92500" lnSpcReduction="10000"/>
          </a:bodyPr>
          <a:lstStyle/>
          <a:p>
            <a:r>
              <a:rPr lang="en-US" sz="2600" dirty="0" smtClean="0">
                <a:latin typeface="Times New Roman" pitchFamily="18" charset="0"/>
                <a:cs typeface="Times New Roman" pitchFamily="18" charset="0"/>
              </a:rPr>
              <a:t>Executive summary </a:t>
            </a:r>
          </a:p>
          <a:p>
            <a:r>
              <a:rPr lang="en-US" sz="2600" dirty="0" smtClean="0">
                <a:latin typeface="Times New Roman" pitchFamily="18" charset="0"/>
                <a:cs typeface="Times New Roman" pitchFamily="18" charset="0"/>
              </a:rPr>
              <a:t>Information about the company </a:t>
            </a:r>
          </a:p>
          <a:p>
            <a:r>
              <a:rPr lang="en-US" sz="2600" dirty="0" smtClean="0">
                <a:latin typeface="Times New Roman" pitchFamily="18" charset="0"/>
                <a:cs typeface="Times New Roman" pitchFamily="18" charset="0"/>
              </a:rPr>
              <a:t>Marketing plan </a:t>
            </a:r>
          </a:p>
          <a:p>
            <a:r>
              <a:rPr lang="en-US" sz="2600" dirty="0" smtClean="0">
                <a:latin typeface="Times New Roman" pitchFamily="18" charset="0"/>
                <a:cs typeface="Times New Roman" pitchFamily="18" charset="0"/>
              </a:rPr>
              <a:t>Competitor analysis </a:t>
            </a:r>
          </a:p>
          <a:p>
            <a:r>
              <a:rPr lang="en-US" sz="2600" dirty="0" smtClean="0">
                <a:latin typeface="Times New Roman" pitchFamily="18" charset="0"/>
                <a:cs typeface="Times New Roman" pitchFamily="18" charset="0"/>
              </a:rPr>
              <a:t>Income statement </a:t>
            </a:r>
          </a:p>
          <a:p>
            <a:r>
              <a:rPr lang="en-US" sz="2600" dirty="0" smtClean="0">
                <a:latin typeface="Times New Roman" pitchFamily="18" charset="0"/>
                <a:cs typeface="Times New Roman" pitchFamily="18" charset="0"/>
              </a:rPr>
              <a:t>Profit projections </a:t>
            </a:r>
          </a:p>
          <a:p>
            <a:r>
              <a:rPr lang="en-US" sz="2600" dirty="0" smtClean="0">
                <a:latin typeface="Times New Roman" pitchFamily="18" charset="0"/>
                <a:cs typeface="Times New Roman" pitchFamily="18" charset="0"/>
              </a:rPr>
              <a:t>Major assumptions for expenses, sales growth and investment</a:t>
            </a:r>
          </a:p>
          <a:p>
            <a:r>
              <a:rPr lang="en-US" sz="2600" dirty="0" smtClean="0">
                <a:latin typeface="Times New Roman" pitchFamily="18" charset="0"/>
                <a:cs typeface="Times New Roman" pitchFamily="18" charset="0"/>
              </a:rPr>
              <a:t>Funding schedule  </a:t>
            </a:r>
          </a:p>
          <a:p>
            <a:r>
              <a:rPr lang="en-US" sz="2600" dirty="0" smtClean="0">
                <a:latin typeface="Times New Roman" pitchFamily="18" charset="0"/>
                <a:cs typeface="Times New Roman" pitchFamily="18" charset="0"/>
              </a:rPr>
              <a:t>Break even analysis </a:t>
            </a:r>
          </a:p>
          <a:p>
            <a:r>
              <a:rPr lang="en-US" sz="2600" dirty="0" smtClean="0">
                <a:latin typeface="Times New Roman" pitchFamily="18" charset="0"/>
                <a:cs typeface="Times New Roman" pitchFamily="18" charset="0"/>
              </a:rPr>
              <a:t>Expansion of the company  </a:t>
            </a:r>
            <a:endParaRPr lang="en-US" sz="2600" dirty="0">
              <a:latin typeface="Times New Roman" pitchFamily="18" charset="0"/>
              <a:cs typeface="Times New Roman" pitchFamily="18" charset="0"/>
            </a:endParaRPr>
          </a:p>
        </p:txBody>
      </p:sp>
    </p:spTree>
    <p:extLst>
      <p:ext uri="{BB962C8B-B14F-4D97-AF65-F5344CB8AC3E}">
        <p14:creationId xmlns:p14="http://schemas.microsoft.com/office/powerpoint/2010/main" val="280023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792162"/>
          </a:xfrm>
        </p:spPr>
        <p:txBody>
          <a:bodyPr>
            <a:normAutofit/>
          </a:bodyPr>
          <a:lstStyle/>
          <a:p>
            <a:r>
              <a:rPr lang="en-US" sz="3200" dirty="0" smtClean="0">
                <a:latin typeface="Times New Roman" pitchFamily="18" charset="0"/>
                <a:cs typeface="Times New Roman" pitchFamily="18" charset="0"/>
              </a:rPr>
              <a:t>Executive summary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533400" y="914400"/>
            <a:ext cx="7924800" cy="5905500"/>
          </a:xfrm>
        </p:spPr>
        <p:txBody>
          <a:bodyPr>
            <a:noAutofit/>
          </a:bodyPr>
          <a:lstStyle/>
          <a:p>
            <a:r>
              <a:rPr lang="en-US" sz="2400" dirty="0" smtClean="0">
                <a:latin typeface="Times New Roman" pitchFamily="18" charset="0"/>
                <a:cs typeface="Times New Roman" pitchFamily="18" charset="0"/>
              </a:rPr>
              <a:t>For the children’s transportation to be established the $500,000 need to be raised for its initial funding.</a:t>
            </a:r>
          </a:p>
          <a:p>
            <a:r>
              <a:rPr lang="en-US" sz="2400" dirty="0" smtClean="0">
                <a:latin typeface="Times New Roman" pitchFamily="18" charset="0"/>
                <a:cs typeface="Times New Roman" pitchFamily="18" charset="0"/>
              </a:rPr>
              <a:t>The presentation is about the marketing plan, an estimate of financial projection as well as an estimation of three year income statement.</a:t>
            </a:r>
          </a:p>
          <a:p>
            <a:r>
              <a:rPr lang="en-US" sz="2400" dirty="0">
                <a:latin typeface="Times New Roman" pitchFamily="18" charset="0"/>
                <a:cs typeface="Times New Roman" pitchFamily="18" charset="0"/>
              </a:rPr>
              <a:t>A</a:t>
            </a:r>
            <a:r>
              <a:rPr lang="en-US" sz="2400" dirty="0" smtClean="0">
                <a:latin typeface="Times New Roman" pitchFamily="18" charset="0"/>
                <a:cs typeface="Times New Roman" pitchFamily="18" charset="0"/>
              </a:rPr>
              <a:t>ssumptions for the sales growth as well as what expenses and investment cost will be incurred  for achieving revenue goals.</a:t>
            </a:r>
          </a:p>
          <a:p>
            <a:r>
              <a:rPr lang="en-US" sz="2400" dirty="0" smtClean="0">
                <a:latin typeface="Times New Roman" pitchFamily="18" charset="0"/>
                <a:cs typeface="Times New Roman" pitchFamily="18" charset="0"/>
              </a:rPr>
              <a:t>The funding schedule for sources and the use of funds received and breakeven for the company and expansion of the company.</a:t>
            </a:r>
          </a:p>
          <a:p>
            <a:r>
              <a:rPr lang="en-US" sz="2400" dirty="0">
                <a:latin typeface="Times New Roman" pitchFamily="18" charset="0"/>
                <a:cs typeface="Times New Roman" pitchFamily="18" charset="0"/>
              </a:rPr>
              <a:t>A</a:t>
            </a:r>
            <a:r>
              <a:rPr lang="en-US" sz="2400" dirty="0" smtClean="0">
                <a:latin typeface="Times New Roman" pitchFamily="18" charset="0"/>
                <a:cs typeface="Times New Roman" pitchFamily="18" charset="0"/>
              </a:rPr>
              <a:t>dvantages and disadvantages of the using debts financing versus raising capital by selling company’s stock have been addressed including process of capital.</a:t>
            </a:r>
          </a:p>
        </p:txBody>
      </p:sp>
    </p:spTree>
    <p:extLst>
      <p:ext uri="{BB962C8B-B14F-4D97-AF65-F5344CB8AC3E}">
        <p14:creationId xmlns:p14="http://schemas.microsoft.com/office/powerpoint/2010/main" val="1464100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Information about the industry </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685800" y="1143000"/>
            <a:ext cx="8001000" cy="5166360"/>
          </a:xfrm>
        </p:spPr>
        <p:txBody>
          <a:bodyPr>
            <a:normAutofit fontScale="70000" lnSpcReduction="20000"/>
          </a:bodyPr>
          <a:lstStyle/>
          <a:p>
            <a:pPr marL="0" indent="0">
              <a:buNone/>
            </a:pPr>
            <a:endParaRPr lang="en-US" dirty="0" smtClean="0"/>
          </a:p>
          <a:p>
            <a:r>
              <a:rPr lang="en-US" dirty="0" smtClean="0"/>
              <a:t>The children’s distribution company entails a firm for picking up a large number of children and taking them to  and from school</a:t>
            </a:r>
          </a:p>
          <a:p>
            <a:r>
              <a:rPr lang="en-US" dirty="0" smtClean="0"/>
              <a:t>It will also take children for games.</a:t>
            </a:r>
          </a:p>
          <a:p>
            <a:r>
              <a:rPr lang="en-US" dirty="0" smtClean="0"/>
              <a:t>To offer safe and licensed transport services to pupils and students </a:t>
            </a:r>
          </a:p>
          <a:p>
            <a:r>
              <a:rPr lang="en-US" dirty="0" smtClean="0"/>
              <a:t>It has reliable and safe vehicles that meets every safety requirement. </a:t>
            </a:r>
          </a:p>
          <a:p>
            <a:r>
              <a:rPr lang="en-US" dirty="0" smtClean="0"/>
              <a:t>The estimate start up cost is $500,000</a:t>
            </a:r>
          </a:p>
          <a:p>
            <a:r>
              <a:rPr lang="en-US" dirty="0" smtClean="0"/>
              <a:t>The company  has considerable designs of vehicles </a:t>
            </a:r>
          </a:p>
          <a:p>
            <a:r>
              <a:rPr lang="en-US" dirty="0" smtClean="0"/>
              <a:t>Drivers with  clean licenses.</a:t>
            </a:r>
          </a:p>
          <a:p>
            <a:r>
              <a:rPr lang="en-US" dirty="0" smtClean="0"/>
              <a:t>The budget for ongoing cost of vehicle include the expenses of fueling, maintenance  and consistent leaning of the vehicles</a:t>
            </a:r>
          </a:p>
          <a:p>
            <a:r>
              <a:rPr lang="en-US" dirty="0" smtClean="0"/>
              <a:t>The company  has insurance covers for all the vehicles.</a:t>
            </a:r>
          </a:p>
          <a:p>
            <a:r>
              <a:rPr lang="en-US" dirty="0" smtClean="0"/>
              <a:t>The assistant drivers</a:t>
            </a:r>
            <a:r>
              <a:rPr lang="en-US" dirty="0"/>
              <a:t> </a:t>
            </a:r>
            <a:r>
              <a:rPr lang="en-US" dirty="0" smtClean="0"/>
              <a:t>and  receptionist will perform different duties</a:t>
            </a:r>
          </a:p>
          <a:p>
            <a:pPr marL="0" indent="0">
              <a:buNone/>
            </a:pPr>
            <a:endParaRPr lang="en-US" dirty="0"/>
          </a:p>
        </p:txBody>
      </p:sp>
    </p:spTree>
    <p:extLst>
      <p:ext uri="{BB962C8B-B14F-4D97-AF65-F5344CB8AC3E}">
        <p14:creationId xmlns:p14="http://schemas.microsoft.com/office/powerpoint/2010/main" val="282662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8153400" cy="990600"/>
          </a:xfrm>
        </p:spPr>
        <p:txBody>
          <a:bodyPr>
            <a:normAutofit fontScale="90000"/>
          </a:bodyPr>
          <a:lstStyle/>
          <a:p>
            <a:r>
              <a:rPr lang="en-US" sz="3600" dirty="0" smtClean="0">
                <a:latin typeface="Times New Roman" pitchFamily="18" charset="0"/>
                <a:cs typeface="Times New Roman" pitchFamily="18" charset="0"/>
              </a:rPr>
              <a:t>Children’s transportation company marketing plan </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305800" cy="5257800"/>
          </a:xfrm>
        </p:spPr>
        <p:txBody>
          <a:bodyPr>
            <a:noAutofit/>
          </a:bodyPr>
          <a:lstStyle/>
          <a:p>
            <a:r>
              <a:rPr lang="en-US" sz="2400" dirty="0" smtClean="0">
                <a:latin typeface="Times New Roman" pitchFamily="18" charset="0"/>
                <a:cs typeface="Times New Roman" pitchFamily="18" charset="0"/>
              </a:rPr>
              <a:t>Situational analysis: Offering transport  services by picking up children to school and game activities</a:t>
            </a:r>
          </a:p>
          <a:p>
            <a:r>
              <a:rPr lang="en-US" sz="2400" dirty="0" smtClean="0">
                <a:latin typeface="Times New Roman" pitchFamily="18" charset="0"/>
                <a:cs typeface="Times New Roman" pitchFamily="18" charset="0"/>
              </a:rPr>
              <a:t>Objectives: Offering transport services by use of vehicles such as buses and small vans.</a:t>
            </a:r>
          </a:p>
          <a:p>
            <a:r>
              <a:rPr lang="en-US" sz="2400" dirty="0" smtClean="0">
                <a:latin typeface="Times New Roman" pitchFamily="18" charset="0"/>
                <a:cs typeface="Times New Roman" pitchFamily="18" charset="0"/>
              </a:rPr>
              <a:t>Marketing strategies: Extensive advertising on the new services provision in marginalized areas</a:t>
            </a:r>
          </a:p>
          <a:p>
            <a:r>
              <a:rPr lang="en-US" sz="2400" dirty="0" smtClean="0">
                <a:latin typeface="Times New Roman" pitchFamily="18" charset="0"/>
                <a:cs typeface="Times New Roman" pitchFamily="18" charset="0"/>
              </a:rPr>
              <a:t>Action plan: to achieve the stated objective, the company is striving to offer unique services.</a:t>
            </a:r>
          </a:p>
          <a:p>
            <a:pPr marL="0" indent="0">
              <a:buNone/>
            </a:pPr>
            <a:r>
              <a:rPr lang="en-US" sz="2400" dirty="0" smtClean="0">
                <a:latin typeface="Times New Roman" pitchFamily="18" charset="0"/>
                <a:cs typeface="Times New Roman" pitchFamily="18" charset="0"/>
              </a:rPr>
              <a:t>Financial analysis: we are expecting $150,000 and project the breakeven for this project within the first two years.</a:t>
            </a:r>
          </a:p>
          <a:p>
            <a:pPr marL="0" indent="0">
              <a:buNone/>
            </a:pPr>
            <a:r>
              <a:rPr lang="en-US" sz="2400" dirty="0" smtClean="0">
                <a:latin typeface="Times New Roman" pitchFamily="18" charset="0"/>
                <a:cs typeface="Times New Roman" pitchFamily="18" charset="0"/>
              </a:rPr>
              <a:t>Contingency plans: in the event of increased competition through advertising, the company will add $50,000 for adverting budget.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072621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Times New Roman" pitchFamily="18" charset="0"/>
                <a:cs typeface="Times New Roman" pitchFamily="18" charset="0"/>
              </a:rPr>
              <a:t>Children’s transportation company marketing plan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SWOT Analysis of Children’s transportation company</a:t>
            </a:r>
          </a:p>
          <a:p>
            <a:r>
              <a:rPr lang="en-US" sz="2400" dirty="0" smtClean="0">
                <a:latin typeface="Times New Roman" pitchFamily="18" charset="0"/>
                <a:cs typeface="Times New Roman" pitchFamily="18" charset="0"/>
              </a:rPr>
              <a:t>Strength: It is ideal for at-home parents</a:t>
            </a:r>
          </a:p>
          <a:p>
            <a:r>
              <a:rPr lang="en-US" sz="2400" dirty="0" smtClean="0">
                <a:latin typeface="Times New Roman" pitchFamily="18" charset="0"/>
                <a:cs typeface="Times New Roman" pitchFamily="18" charset="0"/>
              </a:rPr>
              <a:t>Weakness: High cost of insurance that may be hard to pay </a:t>
            </a:r>
          </a:p>
          <a:p>
            <a:r>
              <a:rPr lang="en-US" sz="2400" dirty="0" smtClean="0">
                <a:latin typeface="Times New Roman" pitchFamily="18" charset="0"/>
                <a:cs typeface="Times New Roman" pitchFamily="18" charset="0"/>
              </a:rPr>
              <a:t>Opportunities: The company is completely expandable </a:t>
            </a:r>
          </a:p>
          <a:p>
            <a:r>
              <a:rPr lang="en-US" sz="2400" dirty="0" smtClean="0">
                <a:latin typeface="Times New Roman" pitchFamily="18" charset="0"/>
                <a:cs typeface="Times New Roman" pitchFamily="18" charset="0"/>
              </a:rPr>
              <a:t>Threats: Stiff competition due to increasingly high number of schools with school buses</a:t>
            </a:r>
          </a:p>
        </p:txBody>
      </p:sp>
    </p:spTree>
    <p:extLst>
      <p:ext uri="{BB962C8B-B14F-4D97-AF65-F5344CB8AC3E}">
        <p14:creationId xmlns:p14="http://schemas.microsoft.com/office/powerpoint/2010/main" val="1448025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The competitor analysis </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400" dirty="0" smtClean="0">
                <a:latin typeface="Times New Roman" pitchFamily="18" charset="0"/>
                <a:cs typeface="Times New Roman" pitchFamily="18" charset="0"/>
              </a:rPr>
              <a:t>Kids Kruiser is  the children’s transportation company rival.</a:t>
            </a:r>
          </a:p>
          <a:p>
            <a:r>
              <a:rPr lang="en-US" sz="2400" dirty="0" smtClean="0">
                <a:latin typeface="Times New Roman" pitchFamily="18" charset="0"/>
                <a:cs typeface="Times New Roman" pitchFamily="18" charset="0"/>
              </a:rPr>
              <a:t>competitor SWOT analysis:</a:t>
            </a:r>
          </a:p>
          <a:p>
            <a:pPr marL="0" indent="0">
              <a:buNone/>
            </a:pPr>
            <a:r>
              <a:rPr lang="en-US" sz="2400" dirty="0" smtClean="0">
                <a:latin typeface="Times New Roman" pitchFamily="18" charset="0"/>
                <a:cs typeface="Times New Roman" pitchFamily="18" charset="0"/>
              </a:rPr>
              <a:t>Strengths: experienced drivers with over 15 years of experience</a:t>
            </a:r>
          </a:p>
          <a:p>
            <a:pPr marL="0" indent="0">
              <a:buNone/>
            </a:pPr>
            <a:r>
              <a:rPr lang="en-US" sz="2400" dirty="0" smtClean="0">
                <a:latin typeface="Times New Roman" pitchFamily="18" charset="0"/>
                <a:cs typeface="Times New Roman" pitchFamily="18" charset="0"/>
              </a:rPr>
              <a:t>Weaknesses: The use of taxi and inability to expand Kids Kruiser are the major threats.</a:t>
            </a:r>
          </a:p>
          <a:p>
            <a:pPr marL="0" indent="0">
              <a:buNone/>
            </a:pPr>
            <a:r>
              <a:rPr lang="en-US" sz="2400" dirty="0" smtClean="0">
                <a:latin typeface="Times New Roman" pitchFamily="18" charset="0"/>
                <a:cs typeface="Times New Roman" pitchFamily="18" charset="0"/>
              </a:rPr>
              <a:t>Opportunities: Ability to interact with children and build strong relationship with them </a:t>
            </a:r>
          </a:p>
          <a:p>
            <a:pPr marL="0" indent="0">
              <a:buNone/>
            </a:pPr>
            <a:r>
              <a:rPr lang="en-US" sz="2400" dirty="0" smtClean="0">
                <a:latin typeface="Times New Roman" pitchFamily="18" charset="0"/>
                <a:cs typeface="Times New Roman" pitchFamily="18" charset="0"/>
              </a:rPr>
              <a:t>Threats: Limited number of kids in need of transport services </a:t>
            </a:r>
          </a:p>
        </p:txBody>
      </p:sp>
    </p:spTree>
    <p:extLst>
      <p:ext uri="{BB962C8B-B14F-4D97-AF65-F5344CB8AC3E}">
        <p14:creationId xmlns:p14="http://schemas.microsoft.com/office/powerpoint/2010/main" val="169187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487362"/>
          </a:xfrm>
        </p:spPr>
        <p:txBody>
          <a:bodyPr>
            <a:normAutofit/>
          </a:bodyPr>
          <a:lstStyle/>
          <a:p>
            <a:r>
              <a:rPr lang="en-US" sz="2400" dirty="0" smtClean="0">
                <a:latin typeface="Times New Roman" pitchFamily="18" charset="0"/>
                <a:cs typeface="Times New Roman" pitchFamily="18" charset="0"/>
              </a:rPr>
              <a:t>Income statement for 1</a:t>
            </a:r>
            <a:r>
              <a:rPr lang="en-US" sz="2400" baseline="30000" dirty="0" smtClean="0">
                <a:latin typeface="Times New Roman" pitchFamily="18" charset="0"/>
                <a:cs typeface="Times New Roman" pitchFamily="18" charset="0"/>
              </a:rPr>
              <a:t>st</a:t>
            </a:r>
            <a:r>
              <a:rPr lang="en-US" sz="2400" dirty="0" smtClean="0">
                <a:latin typeface="Times New Roman" pitchFamily="18" charset="0"/>
                <a:cs typeface="Times New Roman" pitchFamily="18" charset="0"/>
              </a:rPr>
              <a:t> 2</a:t>
            </a:r>
            <a:r>
              <a:rPr lang="en-US" sz="2400" baseline="30000" dirty="0" smtClean="0">
                <a:latin typeface="Times New Roman" pitchFamily="18" charset="0"/>
                <a:cs typeface="Times New Roman" pitchFamily="18" charset="0"/>
              </a:rPr>
              <a:t>nd</a:t>
            </a:r>
            <a:r>
              <a:rPr lang="en-US" sz="2400" dirty="0" smtClean="0">
                <a:latin typeface="Times New Roman" pitchFamily="18" charset="0"/>
                <a:cs typeface="Times New Roman" pitchFamily="18" charset="0"/>
              </a:rPr>
              <a:t> and 3</a:t>
            </a:r>
            <a:r>
              <a:rPr lang="en-US" sz="2400" baseline="30000" dirty="0" smtClean="0">
                <a:latin typeface="Times New Roman" pitchFamily="18" charset="0"/>
                <a:cs typeface="Times New Roman" pitchFamily="18" charset="0"/>
              </a:rPr>
              <a:t>rd</a:t>
            </a:r>
            <a:r>
              <a:rPr lang="en-US" sz="2400" dirty="0" smtClean="0">
                <a:latin typeface="Times New Roman" pitchFamily="18" charset="0"/>
                <a:cs typeface="Times New Roman" pitchFamily="18" charset="0"/>
              </a:rPr>
              <a:t> year </a:t>
            </a:r>
            <a:endParaRPr lang="en-US" sz="2400" dirty="0">
              <a:latin typeface="Times New Roman" pitchFamily="18" charset="0"/>
              <a:cs typeface="Times New Roman" pitchFamily="18" charset="0"/>
            </a:endParaRPr>
          </a:p>
        </p:txBody>
      </p:sp>
      <p:pic>
        <p:nvPicPr>
          <p:cNvPr id="5125" name="Picture 5" descr="C:\Users\Davids\Documents\fi.PN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838200"/>
            <a:ext cx="4038600" cy="287922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Davids\Documents\ss.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19600" y="838200"/>
            <a:ext cx="4038600" cy="289828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Davids\Documents\t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657600"/>
            <a:ext cx="3881437" cy="276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099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Financial projected</a:t>
            </a:r>
            <a:endParaRPr lang="en-US" sz="2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76400"/>
            <a:ext cx="3200400" cy="4724400"/>
          </a:xfrm>
        </p:spPr>
        <p:txBody>
          <a:bodyPr>
            <a:normAutofit fontScale="85000" lnSpcReduction="20000"/>
          </a:bodyPr>
          <a:lstStyle/>
          <a:p>
            <a:pPr>
              <a:buFont typeface="Wingdings" pitchFamily="2" charset="2"/>
              <a:buChar char="v"/>
            </a:pPr>
            <a:r>
              <a:rPr lang="en-US" sz="2000" dirty="0" smtClean="0">
                <a:latin typeface="Times New Roman" pitchFamily="18" charset="0"/>
                <a:cs typeface="Times New Roman" pitchFamily="18" charset="0"/>
              </a:rPr>
              <a:t>Research and development is expected to cost around $1000,000 at the end of this year</a:t>
            </a:r>
          </a:p>
          <a:p>
            <a:pPr>
              <a:buFont typeface="Wingdings" pitchFamily="2" charset="2"/>
              <a:buChar char="v"/>
            </a:pPr>
            <a:r>
              <a:rPr lang="en-US" sz="2000" dirty="0" smtClean="0">
                <a:latin typeface="Times New Roman" pitchFamily="18" charset="0"/>
                <a:cs typeface="Times New Roman" pitchFamily="18" charset="0"/>
              </a:rPr>
              <a:t>Annual costs are expected to increase after every year</a:t>
            </a:r>
          </a:p>
          <a:p>
            <a:pPr>
              <a:buFont typeface="Wingdings" pitchFamily="2" charset="2"/>
              <a:buChar char="v"/>
            </a:pPr>
            <a:r>
              <a:rPr lang="en-US" sz="2000" dirty="0" smtClean="0">
                <a:latin typeface="Times New Roman" pitchFamily="18" charset="0"/>
                <a:cs typeface="Times New Roman" pitchFamily="18" charset="0"/>
              </a:rPr>
              <a:t>It is projected that by after three years (2019-2021), the cumulative profit will amount to $34,540,400. </a:t>
            </a:r>
          </a:p>
          <a:p>
            <a:pPr>
              <a:buFont typeface="Wingdings" pitchFamily="2" charset="2"/>
              <a:buChar char="v"/>
            </a:pPr>
            <a:r>
              <a:rPr lang="en-US" sz="2000" dirty="0" smtClean="0">
                <a:latin typeface="Times New Roman" pitchFamily="18" charset="0"/>
                <a:cs typeface="Times New Roman" pitchFamily="18" charset="0"/>
              </a:rPr>
              <a:t>The assumptions for sale growth and investment are that :</a:t>
            </a:r>
          </a:p>
          <a:p>
            <a:pPr>
              <a:buFont typeface="Wingdings" pitchFamily="2" charset="2"/>
              <a:buChar char="v"/>
            </a:pPr>
            <a:r>
              <a:rPr lang="en-US" sz="2000" dirty="0" smtClean="0">
                <a:latin typeface="Times New Roman" pitchFamily="18" charset="0"/>
                <a:cs typeface="Times New Roman" pitchFamily="18" charset="0"/>
              </a:rPr>
              <a:t>There is limited number of school with school bus</a:t>
            </a:r>
          </a:p>
          <a:p>
            <a:pPr>
              <a:buFont typeface="Wingdings" pitchFamily="2" charset="2"/>
              <a:buChar char="v"/>
            </a:pPr>
            <a:r>
              <a:rPr lang="en-US" sz="2000" dirty="0" smtClean="0">
                <a:latin typeface="Times New Roman" pitchFamily="18" charset="0"/>
                <a:cs typeface="Times New Roman" pitchFamily="18" charset="0"/>
              </a:rPr>
              <a:t>Minimal government intervention </a:t>
            </a:r>
          </a:p>
          <a:p>
            <a:pPr>
              <a:buFont typeface="Wingdings" pitchFamily="2" charset="2"/>
              <a:buChar char="v"/>
            </a:pPr>
            <a:r>
              <a:rPr lang="en-US" sz="2000" dirty="0" smtClean="0">
                <a:latin typeface="Times New Roman" pitchFamily="18" charset="0"/>
                <a:cs typeface="Times New Roman" pitchFamily="18" charset="0"/>
              </a:rPr>
              <a:t>High qualified staff </a:t>
            </a:r>
          </a:p>
          <a:p>
            <a:pPr>
              <a:buFont typeface="Wingdings" pitchFamily="2" charset="2"/>
              <a:buChar char="v"/>
            </a:pPr>
            <a:r>
              <a:rPr lang="en-US" sz="2000" dirty="0" smtClean="0">
                <a:latin typeface="Times New Roman" pitchFamily="18" charset="0"/>
                <a:cs typeface="Times New Roman" pitchFamily="18" charset="0"/>
              </a:rPr>
              <a:t>No other convenient means of transport.</a:t>
            </a:r>
            <a:endParaRPr lang="en-US" sz="2000" dirty="0">
              <a:latin typeface="Times New Roman" pitchFamily="18" charset="0"/>
              <a:cs typeface="Times New Roman" pitchFamily="18" charset="0"/>
            </a:endParaRPr>
          </a:p>
        </p:txBody>
      </p:sp>
      <p:pic>
        <p:nvPicPr>
          <p:cNvPr id="2052" name="Picture 4" descr="C:\Users\Davids\Documents\i.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3943350" y="1981200"/>
            <a:ext cx="504825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09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Sources and use of fund</a:t>
            </a:r>
            <a:endParaRPr lang="en-US" sz="3200" dirty="0">
              <a:latin typeface="Times New Roman" pitchFamily="18" charset="0"/>
              <a:cs typeface="Times New Roman"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30682589"/>
              </p:ext>
            </p:extLst>
          </p:nvPr>
        </p:nvGraphicFramePr>
        <p:xfrm>
          <a:off x="457200" y="1600200"/>
          <a:ext cx="6733309" cy="5491480"/>
        </p:xfrm>
        <a:graphic>
          <a:graphicData uri="http://schemas.openxmlformats.org/drawingml/2006/table">
            <a:tbl>
              <a:tblPr firstRow="1" bandRow="1">
                <a:tableStyleId>{5C22544A-7EE6-4342-B048-85BDC9FD1C3A}</a:tableStyleId>
              </a:tblPr>
              <a:tblGrid>
                <a:gridCol w="1122218"/>
                <a:gridCol w="1496291"/>
                <a:gridCol w="4114800"/>
              </a:tblGrid>
              <a:tr h="370840">
                <a:tc>
                  <a:txBody>
                    <a:bodyPr/>
                    <a:lstStyle/>
                    <a:p>
                      <a:r>
                        <a:rPr lang="en-US" dirty="0" smtClean="0"/>
                        <a:t>Date</a:t>
                      </a:r>
                      <a:r>
                        <a:rPr lang="en-US" baseline="0" dirty="0" smtClean="0"/>
                        <a:t> </a:t>
                      </a:r>
                      <a:endParaRPr lang="en-US" dirty="0"/>
                    </a:p>
                  </a:txBody>
                  <a:tcPr/>
                </a:tc>
                <a:tc>
                  <a:txBody>
                    <a:bodyPr/>
                    <a:lstStyle/>
                    <a:p>
                      <a:r>
                        <a:rPr lang="en-US" dirty="0" smtClean="0"/>
                        <a:t>Source of fund </a:t>
                      </a:r>
                      <a:endParaRPr lang="en-US" dirty="0"/>
                    </a:p>
                  </a:txBody>
                  <a:tcPr/>
                </a:tc>
                <a:tc>
                  <a:txBody>
                    <a:bodyPr/>
                    <a:lstStyle/>
                    <a:p>
                      <a:r>
                        <a:rPr lang="en-US" dirty="0" smtClean="0"/>
                        <a:t>Use </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January</a:t>
                      </a:r>
                      <a:r>
                        <a:rPr lang="en-US" baseline="0" dirty="0" smtClean="0"/>
                        <a:t> 21</a:t>
                      </a:r>
                      <a:r>
                        <a:rPr lang="en-US" baseline="30000" dirty="0" smtClean="0"/>
                        <a:t>st </a:t>
                      </a:r>
                      <a:r>
                        <a:rPr lang="en-US" baseline="0" dirty="0" smtClean="0"/>
                        <a:t> 2019</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r>
                        <a:rPr lang="en-US" dirty="0" smtClean="0"/>
                        <a:t>Well-wishers and volunteer</a:t>
                      </a:r>
                      <a:r>
                        <a:rPr lang="en-US" baseline="0" dirty="0" smtClean="0"/>
                        <a:t> </a:t>
                      </a:r>
                    </a:p>
                    <a:p>
                      <a:r>
                        <a:rPr lang="en-US" baseline="0" dirty="0" smtClean="0"/>
                        <a:t>$750,00</a:t>
                      </a:r>
                      <a:endParaRPr lang="en-US" dirty="0" smtClean="0"/>
                    </a:p>
                  </a:txBody>
                  <a:tcPr/>
                </a:tc>
                <a:tc>
                  <a:txBody>
                    <a:bodyPr/>
                    <a:lstStyle/>
                    <a:p>
                      <a:r>
                        <a:rPr lang="en-US" dirty="0" smtClean="0"/>
                        <a:t>Project development and research </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June  28</a:t>
                      </a:r>
                      <a:r>
                        <a:rPr lang="en-US" baseline="30000" dirty="0" smtClean="0"/>
                        <a:t>th</a:t>
                      </a:r>
                      <a:r>
                        <a:rPr lang="en-US" baseline="0" dirty="0" smtClean="0"/>
                        <a:t> 2019</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Donation</a:t>
                      </a:r>
                      <a:r>
                        <a:rPr lang="en-US" baseline="0" dirty="0" smtClean="0"/>
                        <a:t> from individual and government </a:t>
                      </a:r>
                      <a:endParaRPr lang="en-US" dirty="0" smtClean="0"/>
                    </a:p>
                    <a:p>
                      <a:endParaRPr lang="en-US" dirty="0"/>
                    </a:p>
                  </a:txBody>
                  <a:tcPr/>
                </a:tc>
                <a:tc>
                  <a:txBody>
                    <a:bodyPr/>
                    <a:lstStyle/>
                    <a:p>
                      <a:r>
                        <a:rPr lang="en-US" dirty="0" smtClean="0"/>
                        <a:t>Initial building</a:t>
                      </a:r>
                      <a:r>
                        <a:rPr lang="en-US" baseline="0" dirty="0" smtClean="0"/>
                        <a:t> and construction  cost </a:t>
                      </a:r>
                      <a:endParaRPr lang="en-US" dirty="0"/>
                    </a:p>
                  </a:txBody>
                  <a:tcPr/>
                </a:tc>
              </a:tr>
              <a:tr h="370840">
                <a:tc>
                  <a:txBody>
                    <a:bodyPr/>
                    <a:lstStyle/>
                    <a:p>
                      <a:r>
                        <a:rPr lang="en-US" baseline="0" dirty="0" smtClean="0"/>
                        <a:t>October 20</a:t>
                      </a:r>
                      <a:r>
                        <a:rPr lang="en-US" baseline="30000" dirty="0" smtClean="0"/>
                        <a:t>th</a:t>
                      </a:r>
                      <a:r>
                        <a:rPr lang="en-US" baseline="0" dirty="0" smtClean="0"/>
                        <a:t> 2019</a:t>
                      </a:r>
                      <a:endParaRPr lang="en-US" dirty="0"/>
                    </a:p>
                  </a:txBody>
                  <a:tcPr/>
                </a:tc>
                <a:tc>
                  <a:txBody>
                    <a:bodyPr/>
                    <a:lstStyle/>
                    <a:p>
                      <a:r>
                        <a:rPr lang="en-US" dirty="0" smtClean="0"/>
                        <a:t>Loan from World bank $250,000</a:t>
                      </a:r>
                      <a:endParaRPr lang="en-US" dirty="0"/>
                    </a:p>
                  </a:txBody>
                  <a:tcPr/>
                </a:tc>
                <a:tc>
                  <a:txBody>
                    <a:bodyPr/>
                    <a:lstStyle/>
                    <a:p>
                      <a:r>
                        <a:rPr lang="en-US" dirty="0" smtClean="0"/>
                        <a:t>Project investigation </a:t>
                      </a:r>
                      <a:endParaRPr lang="en-US" dirty="0"/>
                    </a:p>
                  </a:txBody>
                  <a:tcPr/>
                </a:tc>
              </a:tr>
              <a:tr h="370840">
                <a:tc>
                  <a:txBody>
                    <a:bodyPr/>
                    <a:lstStyle/>
                    <a:p>
                      <a:r>
                        <a:rPr lang="en-US" dirty="0" smtClean="0"/>
                        <a:t>July</a:t>
                      </a:r>
                      <a:r>
                        <a:rPr lang="en-US" baseline="0" dirty="0" smtClean="0"/>
                        <a:t> 25</a:t>
                      </a:r>
                      <a:r>
                        <a:rPr lang="en-US" baseline="30000" dirty="0" smtClean="0"/>
                        <a:t>th</a:t>
                      </a:r>
                      <a:r>
                        <a:rPr lang="en-US" baseline="0" dirty="0" smtClean="0"/>
                        <a:t> 2019</a:t>
                      </a:r>
                      <a:endParaRPr lang="en-US" dirty="0"/>
                    </a:p>
                  </a:txBody>
                  <a:tcPr/>
                </a:tc>
                <a:tc>
                  <a:txBody>
                    <a:bodyPr/>
                    <a:lstStyle/>
                    <a:p>
                      <a:r>
                        <a:rPr lang="en-US" dirty="0" smtClean="0"/>
                        <a:t>Finance from donors </a:t>
                      </a:r>
                      <a:endParaRPr lang="en-US" dirty="0"/>
                    </a:p>
                  </a:txBody>
                  <a:tcPr/>
                </a:tc>
                <a:tc>
                  <a:txBody>
                    <a:bodyPr/>
                    <a:lstStyle/>
                    <a:p>
                      <a:r>
                        <a:rPr lang="en-US" dirty="0" smtClean="0"/>
                        <a:t>Growth</a:t>
                      </a:r>
                      <a:r>
                        <a:rPr lang="en-US" baseline="0" dirty="0" smtClean="0"/>
                        <a:t> of sales and investment </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019124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Break-Even Analysis </a:t>
            </a:r>
            <a:endParaRPr lang="en-US" sz="3200"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a:bodyPr>
          <a:lstStyle/>
          <a:p>
            <a:r>
              <a:rPr lang="en-US" sz="2400" dirty="0" smtClean="0">
                <a:latin typeface="Times New Roman" pitchFamily="18" charset="0"/>
                <a:cs typeface="Times New Roman" pitchFamily="18" charset="0"/>
              </a:rPr>
              <a:t>This is break even-even for the children’s transportation company</a:t>
            </a:r>
          </a:p>
          <a:p>
            <a:r>
              <a:rPr lang="en-US" sz="2400" dirty="0" smtClean="0">
                <a:latin typeface="Times New Roman" pitchFamily="18" charset="0"/>
                <a:cs typeface="Times New Roman" pitchFamily="18" charset="0"/>
              </a:rPr>
              <a:t>The total fixed (f) cost is $2,000,000</a:t>
            </a:r>
          </a:p>
          <a:p>
            <a:r>
              <a:rPr lang="en-US" sz="2400" dirty="0" smtClean="0">
                <a:latin typeface="Times New Roman" pitchFamily="18" charset="0"/>
                <a:cs typeface="Times New Roman" pitchFamily="18" charset="0"/>
              </a:rPr>
              <a:t>The variable cost per unit is $14</a:t>
            </a:r>
          </a:p>
          <a:p>
            <a:r>
              <a:rPr lang="en-US" sz="2400" dirty="0" smtClean="0">
                <a:latin typeface="Times New Roman" pitchFamily="18" charset="0"/>
                <a:cs typeface="Times New Roman" pitchFamily="18" charset="0"/>
              </a:rPr>
              <a:t>And the selling price per unit is $33.75 </a:t>
            </a:r>
          </a:p>
          <a:p>
            <a:pPr marL="0" indent="0">
              <a:buNone/>
            </a:pPr>
            <a:r>
              <a:rPr lang="en-US" dirty="0" smtClean="0"/>
              <a:t> </a:t>
            </a:r>
            <a:endParaRPr lang="en-US" dirty="0"/>
          </a:p>
        </p:txBody>
      </p:sp>
      <p:pic>
        <p:nvPicPr>
          <p:cNvPr id="3074" name="Picture 2" descr="C:\Users\Davids\Documents\44.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19600" y="1295400"/>
            <a:ext cx="47244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Davids\Documents\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191000"/>
            <a:ext cx="4148201"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619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Expansion of the company by 3 investors </a:t>
            </a:r>
            <a:endParaRPr lang="en-US" sz="3200" dirty="0">
              <a:latin typeface="Times New Roman" pitchFamily="18" charset="0"/>
              <a:cs typeface="Times New Roman" pitchFamily="18" charset="0"/>
            </a:endParaRPr>
          </a:p>
        </p:txBody>
      </p:sp>
      <p:sp>
        <p:nvSpPr>
          <p:cNvPr id="3" name="Content Placeholder 2"/>
          <p:cNvSpPr>
            <a:spLocks noGrp="1"/>
          </p:cNvSpPr>
          <p:nvPr>
            <p:ph sz="half" idx="1"/>
          </p:nvPr>
        </p:nvSpPr>
        <p:spPr>
          <a:xfrm>
            <a:off x="-76200" y="1371600"/>
            <a:ext cx="5334000" cy="5334000"/>
          </a:xfrm>
        </p:spPr>
        <p:txBody>
          <a:bodyPr>
            <a:noAutofit/>
          </a:bodyPr>
          <a:lstStyle/>
          <a:p>
            <a:r>
              <a:rPr lang="en-US" sz="2400" dirty="0" smtClean="0">
                <a:latin typeface="Times New Roman" pitchFamily="18" charset="0"/>
                <a:cs typeface="Times New Roman" pitchFamily="18" charset="0"/>
              </a:rPr>
              <a:t>The countries that I would wish to expand include china and Mexico</a:t>
            </a:r>
          </a:p>
          <a:p>
            <a:r>
              <a:rPr lang="en-US" sz="2400" dirty="0" smtClean="0">
                <a:latin typeface="Times New Roman" pitchFamily="18" charset="0"/>
                <a:cs typeface="Times New Roman" pitchFamily="18" charset="0"/>
              </a:rPr>
              <a:t> Reasons as to why I want to invest in these countries first is to; </a:t>
            </a:r>
          </a:p>
          <a:p>
            <a:r>
              <a:rPr lang="en-US" sz="2400" dirty="0" smtClean="0">
                <a:latin typeface="Times New Roman" pitchFamily="18" charset="0"/>
                <a:cs typeface="Times New Roman" pitchFamily="18" charset="0"/>
              </a:rPr>
              <a:t>Enjoy </a:t>
            </a:r>
            <a:r>
              <a:rPr lang="en-US" sz="2400" dirty="0" smtClean="0"/>
              <a:t>Providing our Drivers with Jobs</a:t>
            </a:r>
          </a:p>
          <a:p>
            <a:r>
              <a:rPr lang="en-US" sz="2400" dirty="0" smtClean="0"/>
              <a:t>•Job Security and Opportunity of Financial Increase </a:t>
            </a:r>
          </a:p>
          <a:p>
            <a:r>
              <a:rPr lang="en-US" sz="2400" dirty="0" smtClean="0"/>
              <a:t>Remaining Current </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and Establish new market for the company</a:t>
            </a:r>
          </a:p>
          <a:p>
            <a:r>
              <a:rPr lang="en-US" sz="2400" dirty="0" smtClean="0">
                <a:latin typeface="Times New Roman" pitchFamily="18" charset="0"/>
                <a:cs typeface="Times New Roman" pitchFamily="18" charset="0"/>
              </a:rPr>
              <a:t>Exposing business to a wider market </a:t>
            </a:r>
          </a:p>
          <a:p>
            <a:r>
              <a:rPr lang="en-US" sz="2400" dirty="0" smtClean="0">
                <a:latin typeface="Times New Roman" pitchFamily="18" charset="0"/>
                <a:cs typeface="Times New Roman" pitchFamily="18" charset="0"/>
              </a:rPr>
              <a:t>To improve sales and profitability </a:t>
            </a:r>
          </a:p>
          <a:p>
            <a:r>
              <a:rPr lang="en-US" sz="2400" dirty="0" smtClean="0">
                <a:latin typeface="Times New Roman" pitchFamily="18" charset="0"/>
                <a:cs typeface="Times New Roman" pitchFamily="18" charset="0"/>
              </a:rPr>
              <a:t>Outsourcing labor </a:t>
            </a:r>
          </a:p>
          <a:p>
            <a:pPr marL="0" indent="0">
              <a:buNone/>
            </a:pPr>
            <a:endParaRPr lang="en-US" sz="2400" dirty="0">
              <a:latin typeface="Times New Roman" pitchFamily="18" charset="0"/>
              <a:cs typeface="Times New Roman" pitchFamily="18" charset="0"/>
            </a:endParaRPr>
          </a:p>
        </p:txBody>
      </p:sp>
      <p:sp>
        <p:nvSpPr>
          <p:cNvPr id="4" name="Content Placeholder 3"/>
          <p:cNvSpPr>
            <a:spLocks noGrp="1"/>
          </p:cNvSpPr>
          <p:nvPr>
            <p:ph sz="half" idx="2"/>
          </p:nvPr>
        </p:nvSpPr>
        <p:spPr>
          <a:xfrm>
            <a:off x="5105400" y="1600201"/>
            <a:ext cx="3962400" cy="3428999"/>
          </a:xfrm>
        </p:spPr>
        <p:txBody>
          <a:bodyPr>
            <a:normAutofit fontScale="92500"/>
          </a:bodyPr>
          <a:lstStyle/>
          <a:p>
            <a:r>
              <a:rPr lang="en-US" dirty="0" smtClean="0"/>
              <a:t>The factors that I will consider when making this decision include:</a:t>
            </a:r>
          </a:p>
          <a:p>
            <a:r>
              <a:rPr lang="en-US" dirty="0" smtClean="0"/>
              <a:t>Competition level </a:t>
            </a:r>
          </a:p>
          <a:p>
            <a:r>
              <a:rPr lang="en-US" dirty="0" smtClean="0"/>
              <a:t>The government policy</a:t>
            </a:r>
          </a:p>
          <a:p>
            <a:r>
              <a:rPr lang="en-US" dirty="0" smtClean="0"/>
              <a:t>Regulation requirement in those countries </a:t>
            </a:r>
          </a:p>
        </p:txBody>
      </p:sp>
    </p:spTree>
    <p:extLst>
      <p:ext uri="{BB962C8B-B14F-4D97-AF65-F5344CB8AC3E}">
        <p14:creationId xmlns:p14="http://schemas.microsoft.com/office/powerpoint/2010/main" val="4215660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latin typeface="Times New Roman" pitchFamily="18" charset="0"/>
                <a:cs typeface="Times New Roman" pitchFamily="18" charset="0"/>
              </a:rPr>
              <a:t>Corporate tax for china and Mexico  </a:t>
            </a:r>
            <a:endParaRPr lang="en-US" sz="2800" dirty="0">
              <a:latin typeface="Times New Roman" pitchFamily="18" charset="0"/>
              <a:cs typeface="Times New Roman" pitchFamily="18" charset="0"/>
            </a:endParaRPr>
          </a:p>
        </p:txBody>
      </p:sp>
      <p:sp>
        <p:nvSpPr>
          <p:cNvPr id="6" name="Content Placeholder 5"/>
          <p:cNvSpPr>
            <a:spLocks noGrp="1"/>
          </p:cNvSpPr>
          <p:nvPr>
            <p:ph idx="1"/>
          </p:nvPr>
        </p:nvSpPr>
        <p:spPr/>
        <p:txBody>
          <a:bodyPr>
            <a:normAutofit lnSpcReduction="10000"/>
          </a:bodyPr>
          <a:lstStyle/>
          <a:p>
            <a:r>
              <a:rPr lang="en-US" sz="2400" dirty="0" smtClean="0">
                <a:latin typeface="Times New Roman" pitchFamily="18" charset="0"/>
                <a:cs typeface="Times New Roman" pitchFamily="18" charset="0"/>
              </a:rPr>
              <a:t>The corporate tax for china stands at 25 percent. </a:t>
            </a:r>
          </a:p>
          <a:p>
            <a:r>
              <a:rPr lang="en-US" sz="2400" dirty="0" smtClean="0">
                <a:latin typeface="Times New Roman" pitchFamily="18" charset="0"/>
                <a:cs typeface="Times New Roman" pitchFamily="18" charset="0"/>
              </a:rPr>
              <a:t>This rate (25%) is a standard tax rate and is likely to be reduced to 15% for only those qualified companies.</a:t>
            </a:r>
          </a:p>
          <a:p>
            <a:r>
              <a:rPr lang="en-US" sz="2400" dirty="0" smtClean="0">
                <a:latin typeface="Times New Roman" pitchFamily="18" charset="0"/>
                <a:cs typeface="Times New Roman" pitchFamily="18" charset="0"/>
              </a:rPr>
              <a:t>Mexico has corporate tax rate of 22% which is the flat rate for many companies for residential firms and 30% for non-residential firms.</a:t>
            </a:r>
          </a:p>
          <a:p>
            <a:r>
              <a:rPr lang="en-US" sz="2400" dirty="0" smtClean="0">
                <a:latin typeface="Times New Roman" pitchFamily="18" charset="0"/>
                <a:cs typeface="Times New Roman" pitchFamily="18" charset="0"/>
              </a:rPr>
              <a:t>The increased corporate tax in china from 25% upwards it will means that there is reduced company’s propensity to invest. </a:t>
            </a:r>
          </a:p>
          <a:p>
            <a:r>
              <a:rPr lang="en-US" sz="2400" dirty="0" smtClean="0">
                <a:latin typeface="Times New Roman" pitchFamily="18" charset="0"/>
                <a:cs typeface="Times New Roman" pitchFamily="18" charset="0"/>
              </a:rPr>
              <a:t>The reduced corporation tax to like 15% it will m make the company to increase its propensity to invest leading to business friendly environment globally.</a:t>
            </a:r>
          </a:p>
          <a:p>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837164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Decision tree </a:t>
            </a:r>
            <a:endParaRPr lang="en-US" dirty="0"/>
          </a:p>
        </p:txBody>
      </p:sp>
      <p:pic>
        <p:nvPicPr>
          <p:cNvPr id="4100" name="Picture 4" descr="C:\Users\Davids\Documents\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66800" y="1457425"/>
            <a:ext cx="7239000" cy="5156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772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Using Debt Financing vs. Selling Company Stock</a:t>
            </a:r>
            <a:endParaRPr lang="en-US" dirty="0"/>
          </a:p>
        </p:txBody>
      </p:sp>
      <p:sp>
        <p:nvSpPr>
          <p:cNvPr id="3" name="Content Placeholder 2"/>
          <p:cNvSpPr>
            <a:spLocks noGrp="1"/>
          </p:cNvSpPr>
          <p:nvPr>
            <p:ph idx="1"/>
          </p:nvPr>
        </p:nvSpPr>
        <p:spPr/>
        <p:txBody>
          <a:bodyPr/>
          <a:lstStyle/>
          <a:p>
            <a:r>
              <a:rPr lang="en-US" dirty="0" smtClean="0"/>
              <a:t>Helps in retaining </a:t>
            </a:r>
            <a:r>
              <a:rPr lang="en-US" dirty="0"/>
              <a:t>Control</a:t>
            </a:r>
          </a:p>
          <a:p>
            <a:r>
              <a:rPr lang="en-US" dirty="0" smtClean="0"/>
              <a:t>Has tax </a:t>
            </a:r>
            <a:r>
              <a:rPr lang="en-US" dirty="0"/>
              <a:t>Advantage</a:t>
            </a:r>
          </a:p>
          <a:p>
            <a:r>
              <a:rPr lang="en-US" dirty="0" smtClean="0"/>
              <a:t>Debt Financing has Simple </a:t>
            </a:r>
            <a:r>
              <a:rPr lang="en-US" dirty="0"/>
              <a:t>Obligation</a:t>
            </a:r>
          </a:p>
          <a:p>
            <a:r>
              <a:rPr lang="en-US" dirty="0"/>
              <a:t> Easier </a:t>
            </a:r>
            <a:r>
              <a:rPr lang="en-US" dirty="0" smtClean="0"/>
              <a:t>Planning than Selling Company Stock</a:t>
            </a:r>
            <a:endParaRPr lang="en-US" dirty="0"/>
          </a:p>
          <a:p>
            <a:endParaRPr lang="en-US" dirty="0"/>
          </a:p>
        </p:txBody>
      </p:sp>
    </p:spTree>
    <p:extLst>
      <p:ext uri="{BB962C8B-B14F-4D97-AF65-F5344CB8AC3E}">
        <p14:creationId xmlns:p14="http://schemas.microsoft.com/office/powerpoint/2010/main" val="335138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Using Debt Financing vs. Selling Company Stock </a:t>
            </a:r>
            <a:endParaRPr lang="en-US" dirty="0"/>
          </a:p>
        </p:txBody>
      </p:sp>
      <p:sp>
        <p:nvSpPr>
          <p:cNvPr id="3" name="Content Placeholder 2"/>
          <p:cNvSpPr>
            <a:spLocks noGrp="1"/>
          </p:cNvSpPr>
          <p:nvPr>
            <p:ph idx="1"/>
          </p:nvPr>
        </p:nvSpPr>
        <p:spPr/>
        <p:txBody>
          <a:bodyPr>
            <a:normAutofit/>
          </a:bodyPr>
          <a:lstStyle/>
          <a:p>
            <a:r>
              <a:rPr lang="en-US" dirty="0" smtClean="0"/>
              <a:t>Disadvantages  of using Debt Financing vs. Selling Company Stock include:</a:t>
            </a:r>
          </a:p>
          <a:p>
            <a:r>
              <a:rPr lang="en-US" dirty="0" smtClean="0"/>
              <a:t>High </a:t>
            </a:r>
            <a:r>
              <a:rPr lang="en-US" dirty="0"/>
              <a:t>interest rate</a:t>
            </a:r>
          </a:p>
          <a:p>
            <a:r>
              <a:rPr lang="en-US" dirty="0"/>
              <a:t>High debt exposure can stunt </a:t>
            </a:r>
            <a:r>
              <a:rPr lang="en-US" dirty="0" smtClean="0"/>
              <a:t>growth</a:t>
            </a:r>
          </a:p>
          <a:p>
            <a:r>
              <a:rPr lang="en-US" dirty="0" smtClean="0"/>
              <a:t>Repayment</a:t>
            </a:r>
          </a:p>
          <a:p>
            <a:r>
              <a:rPr lang="en-US" dirty="0" smtClean="0"/>
              <a:t>Collateral</a:t>
            </a:r>
            <a:endParaRPr lang="en-US" dirty="0"/>
          </a:p>
          <a:p>
            <a:r>
              <a:rPr lang="en-US" dirty="0"/>
              <a:t>Fixed payment terms</a:t>
            </a:r>
          </a:p>
          <a:p>
            <a:r>
              <a:rPr lang="en-US" dirty="0"/>
              <a:t>Qualification requirement</a:t>
            </a:r>
          </a:p>
          <a:p>
            <a:endParaRPr lang="en-US" dirty="0"/>
          </a:p>
        </p:txBody>
      </p:sp>
    </p:spTree>
    <p:extLst>
      <p:ext uri="{BB962C8B-B14F-4D97-AF65-F5344CB8AC3E}">
        <p14:creationId xmlns:p14="http://schemas.microsoft.com/office/powerpoint/2010/main" val="3294048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Venture Capital Process</a:t>
            </a:r>
            <a:endParaRPr lang="en-US" dirty="0"/>
          </a:p>
        </p:txBody>
      </p:sp>
      <p:sp>
        <p:nvSpPr>
          <p:cNvPr id="3" name="Content Placeholder 2"/>
          <p:cNvSpPr>
            <a:spLocks noGrp="1"/>
          </p:cNvSpPr>
          <p:nvPr>
            <p:ph idx="1"/>
          </p:nvPr>
        </p:nvSpPr>
        <p:spPr/>
        <p:txBody>
          <a:bodyPr>
            <a:normAutofit lnSpcReduction="10000"/>
          </a:bodyPr>
          <a:lstStyle/>
          <a:p>
            <a:r>
              <a:rPr lang="en-US" dirty="0" smtClean="0"/>
              <a:t>The Criteria for Investment</a:t>
            </a:r>
            <a:endParaRPr lang="en-US" dirty="0"/>
          </a:p>
          <a:p>
            <a:pPr lvl="1">
              <a:buFont typeface="Wingdings" pitchFamily="2" charset="2"/>
              <a:buChar char="Ø"/>
            </a:pPr>
            <a:r>
              <a:rPr lang="en-US" dirty="0"/>
              <a:t>Seed</a:t>
            </a:r>
          </a:p>
          <a:p>
            <a:r>
              <a:rPr lang="en-US" dirty="0" smtClean="0"/>
              <a:t>Strategy for Investment</a:t>
            </a:r>
            <a:endParaRPr lang="en-US" dirty="0"/>
          </a:p>
          <a:p>
            <a:pPr lvl="1">
              <a:buFont typeface="Wingdings" pitchFamily="2" charset="2"/>
              <a:buChar char="Ø"/>
            </a:pPr>
            <a:r>
              <a:rPr lang="en-US" dirty="0"/>
              <a:t>Early Stage</a:t>
            </a:r>
          </a:p>
          <a:p>
            <a:r>
              <a:rPr lang="en-US" dirty="0" smtClean="0"/>
              <a:t>Sourcing Deal</a:t>
            </a:r>
            <a:endParaRPr lang="en-US" dirty="0"/>
          </a:p>
          <a:p>
            <a:pPr lvl="1">
              <a:buFont typeface="Wingdings" pitchFamily="2" charset="2"/>
              <a:buChar char="Ø"/>
            </a:pPr>
            <a:r>
              <a:rPr lang="en-US" dirty="0"/>
              <a:t>Formative Stage</a:t>
            </a:r>
          </a:p>
          <a:p>
            <a:r>
              <a:rPr lang="en-US" dirty="0"/>
              <a:t>Finalizing the Process</a:t>
            </a:r>
          </a:p>
          <a:p>
            <a:pPr lvl="1">
              <a:buFont typeface="Wingdings" pitchFamily="2" charset="2"/>
              <a:buChar char="Ø"/>
            </a:pPr>
            <a:r>
              <a:rPr lang="en-US" dirty="0"/>
              <a:t>Later Stage</a:t>
            </a:r>
          </a:p>
          <a:p>
            <a:r>
              <a:rPr lang="en-US" dirty="0"/>
              <a:t>Venture Fund Structure</a:t>
            </a:r>
          </a:p>
          <a:p>
            <a:pPr lvl="1">
              <a:buFont typeface="Wingdings" pitchFamily="2" charset="2"/>
              <a:buChar char="Ø"/>
            </a:pPr>
            <a:r>
              <a:rPr lang="en-US" dirty="0"/>
              <a:t>Balancing Stage</a:t>
            </a:r>
          </a:p>
          <a:p>
            <a:endParaRPr lang="en-US" dirty="0"/>
          </a:p>
        </p:txBody>
      </p:sp>
    </p:spTree>
    <p:extLst>
      <p:ext uri="{BB962C8B-B14F-4D97-AF65-F5344CB8AC3E}">
        <p14:creationId xmlns:p14="http://schemas.microsoft.com/office/powerpoint/2010/main" val="4148329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References </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Nachum, L. (1998). Danish professional service firms: Why are they not competitive internationally? A comparative analysis between Danish and UK management consulting firms. </a:t>
            </a:r>
            <a:r>
              <a:rPr lang="en-US" i="1" dirty="0" smtClean="0"/>
              <a:t>Scandinavian journal of management</a:t>
            </a:r>
            <a:r>
              <a:rPr lang="en-US" dirty="0" smtClean="0"/>
              <a:t>, </a:t>
            </a:r>
            <a:r>
              <a:rPr lang="en-US" i="1" dirty="0" smtClean="0"/>
              <a:t>14</a:t>
            </a:r>
            <a:r>
              <a:rPr lang="en-US" dirty="0" smtClean="0"/>
              <a:t>(1-2), 37-51. </a:t>
            </a:r>
          </a:p>
          <a:p>
            <a:r>
              <a:rPr lang="en-US" dirty="0" smtClean="0"/>
              <a:t>Ross</a:t>
            </a:r>
            <a:r>
              <a:rPr lang="en-US" dirty="0"/>
              <a:t>, S., Westerfield, R., Jaffe, J. &amp; Jordan, B. (2016). Corporate finance (11th edition). New York, N.Y. McGraw-Hill Education. </a:t>
            </a:r>
            <a:endParaRPr lang="en-US" dirty="0" smtClean="0"/>
          </a:p>
          <a:p>
            <a:r>
              <a:rPr lang="en-US" dirty="0" smtClean="0"/>
              <a:t>University </a:t>
            </a:r>
            <a:r>
              <a:rPr lang="en-US" dirty="0"/>
              <a:t>of Phoenix. (2016). OECD Tax Database. Retrieved from University of Phoenix, FIN571 website</a:t>
            </a:r>
            <a:r>
              <a:rPr lang="en-US" dirty="0" smtClean="0"/>
              <a:t>. </a:t>
            </a:r>
          </a:p>
          <a:p>
            <a:endParaRPr lang="en-US" dirty="0"/>
          </a:p>
        </p:txBody>
      </p:sp>
    </p:spTree>
    <p:extLst>
      <p:ext uri="{BB962C8B-B14F-4D97-AF65-F5344CB8AC3E}">
        <p14:creationId xmlns:p14="http://schemas.microsoft.com/office/powerpoint/2010/main" val="3177207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539</TotalTime>
  <Words>2220</Words>
  <Application>Microsoft Office PowerPoint</Application>
  <PresentationFormat>On-screen Show (4:3)</PresentationFormat>
  <Paragraphs>246</Paragraphs>
  <Slides>18</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Book Antiqua</vt:lpstr>
      <vt:lpstr>Calibri</vt:lpstr>
      <vt:lpstr>Lucida Sans</vt:lpstr>
      <vt:lpstr>Times New Roman</vt:lpstr>
      <vt:lpstr>Wingdings</vt:lpstr>
      <vt:lpstr>Wingdings 2</vt:lpstr>
      <vt:lpstr>Wingdings 3</vt:lpstr>
      <vt:lpstr>Apex</vt:lpstr>
      <vt:lpstr>Children transportation company funding  </vt:lpstr>
      <vt:lpstr>Table of content </vt:lpstr>
      <vt:lpstr>Executive summary </vt:lpstr>
      <vt:lpstr>Information about the industry </vt:lpstr>
      <vt:lpstr>Children’s transportation company marketing plan </vt:lpstr>
      <vt:lpstr>Children’s transportation company marketing plan</vt:lpstr>
      <vt:lpstr>The competitor analysis </vt:lpstr>
      <vt:lpstr>Income statement for 1st 2nd and 3rd year </vt:lpstr>
      <vt:lpstr>Financial projected</vt:lpstr>
      <vt:lpstr>Sources and use of fund</vt:lpstr>
      <vt:lpstr>Break-Even Analysis </vt:lpstr>
      <vt:lpstr>Expansion of the company by 3 investors </vt:lpstr>
      <vt:lpstr>Corporate tax for china and Mexico  </vt:lpstr>
      <vt:lpstr> Decision tree </vt:lpstr>
      <vt:lpstr>Advantages: Using Debt Financing vs. Selling Company Stock</vt:lpstr>
      <vt:lpstr>Disadvantages: Using Debt Financing vs. Selling Company Stock </vt:lpstr>
      <vt:lpstr>Venture Capital Process</vt:lpstr>
      <vt:lpstr>References </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transportation company</dc:title>
  <dc:creator>ismail - [2010]</dc:creator>
  <cp:lastModifiedBy>murema</cp:lastModifiedBy>
  <cp:revision>124</cp:revision>
  <dcterms:created xsi:type="dcterms:W3CDTF">2018-12-16T07:42:50Z</dcterms:created>
  <dcterms:modified xsi:type="dcterms:W3CDTF">2018-12-16T17:03:43Z</dcterms:modified>
</cp:coreProperties>
</file>